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3"/>
  </p:notesMasterIdLst>
  <p:sldIdLst>
    <p:sldId id="256" r:id="rId2"/>
    <p:sldId id="257" r:id="rId3"/>
    <p:sldId id="400" r:id="rId4"/>
    <p:sldId id="262" r:id="rId5"/>
    <p:sldId id="297" r:id="rId6"/>
    <p:sldId id="264" r:id="rId7"/>
    <p:sldId id="263" r:id="rId8"/>
    <p:sldId id="379" r:id="rId9"/>
    <p:sldId id="380" r:id="rId10"/>
    <p:sldId id="381" r:id="rId11"/>
    <p:sldId id="389" r:id="rId12"/>
    <p:sldId id="382" r:id="rId13"/>
    <p:sldId id="383" r:id="rId14"/>
    <p:sldId id="385" r:id="rId15"/>
    <p:sldId id="357" r:id="rId16"/>
    <p:sldId id="300" r:id="rId17"/>
    <p:sldId id="359" r:id="rId18"/>
    <p:sldId id="299" r:id="rId19"/>
    <p:sldId id="409" r:id="rId20"/>
    <p:sldId id="404" r:id="rId21"/>
    <p:sldId id="405" r:id="rId22"/>
    <p:sldId id="376" r:id="rId23"/>
    <p:sldId id="407" r:id="rId24"/>
    <p:sldId id="406" r:id="rId25"/>
    <p:sldId id="408" r:id="rId26"/>
    <p:sldId id="374" r:id="rId27"/>
    <p:sldId id="363" r:id="rId28"/>
    <p:sldId id="323" r:id="rId29"/>
    <p:sldId id="324" r:id="rId30"/>
    <p:sldId id="322" r:id="rId31"/>
    <p:sldId id="39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199B32-CCD7-4ECE-934B-52BEEC2AEDBD}" v="4" dt="2023-09-26T16:10:00.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68" y="2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D0CA2-5B00-4D6C-9E01-576C68D02C51}"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52210EF7-245C-4E03-9C59-07F9394E553A}">
      <dgm:prSet phldrT="[Text]" custT="1"/>
      <dgm:spPr>
        <a:solidFill>
          <a:srgbClr val="FFC000"/>
        </a:solidFill>
      </dgm:spPr>
      <dgm:t>
        <a:bodyPr/>
        <a:lstStyle/>
        <a:p>
          <a:r>
            <a:rPr lang="en-US" sz="3200" dirty="0">
              <a:solidFill>
                <a:schemeClr val="bg1"/>
              </a:solidFill>
              <a:latin typeface="Arial Rounded MT Bold" panose="020F0704030504030204" pitchFamily="34" charset="0"/>
            </a:rPr>
            <a:t>Tension Building</a:t>
          </a:r>
        </a:p>
      </dgm:t>
    </dgm:pt>
    <dgm:pt modelId="{69E18359-0FC5-48E2-88D8-45992521C8E5}" type="parTrans" cxnId="{A734C77F-2843-4C82-B089-EA7E183230FC}">
      <dgm:prSet/>
      <dgm:spPr/>
      <dgm:t>
        <a:bodyPr/>
        <a:lstStyle/>
        <a:p>
          <a:endParaRPr lang="en-US"/>
        </a:p>
      </dgm:t>
    </dgm:pt>
    <dgm:pt modelId="{F0F695C7-8073-4F75-93E7-7ED43A68749B}" type="sibTrans" cxnId="{A734C77F-2843-4C82-B089-EA7E183230FC}">
      <dgm:prSet/>
      <dgm:spPr/>
      <dgm:t>
        <a:bodyPr/>
        <a:lstStyle/>
        <a:p>
          <a:endParaRPr lang="en-US"/>
        </a:p>
      </dgm:t>
    </dgm:pt>
    <dgm:pt modelId="{A368F059-4B7A-45D5-8AEA-AA14962F8F7B}">
      <dgm:prSet phldrT="[Text]" custT="1"/>
      <dgm:spPr>
        <a:solidFill>
          <a:srgbClr val="FFC000"/>
        </a:solidFill>
      </dgm:spPr>
      <dgm:t>
        <a:bodyPr/>
        <a:lstStyle/>
        <a:p>
          <a:r>
            <a:rPr lang="en-US" sz="3200" dirty="0">
              <a:solidFill>
                <a:schemeClr val="bg1"/>
              </a:solidFill>
              <a:latin typeface="Arial Rounded MT Bold" panose="020F0704030504030204" pitchFamily="34" charset="0"/>
            </a:rPr>
            <a:t>Abusive Episode</a:t>
          </a:r>
        </a:p>
      </dgm:t>
    </dgm:pt>
    <dgm:pt modelId="{722F4C09-2FFB-4A6D-8C8A-5E75AC200F5F}" type="parTrans" cxnId="{79B77C06-A71B-45AD-8AE0-C8BE3CE81E2B}">
      <dgm:prSet/>
      <dgm:spPr/>
      <dgm:t>
        <a:bodyPr/>
        <a:lstStyle/>
        <a:p>
          <a:endParaRPr lang="en-US"/>
        </a:p>
      </dgm:t>
    </dgm:pt>
    <dgm:pt modelId="{AF7840B2-A4BE-48CD-B31B-27CFEEDEE5CC}" type="sibTrans" cxnId="{79B77C06-A71B-45AD-8AE0-C8BE3CE81E2B}">
      <dgm:prSet/>
      <dgm:spPr/>
      <dgm:t>
        <a:bodyPr/>
        <a:lstStyle/>
        <a:p>
          <a:endParaRPr lang="en-US"/>
        </a:p>
      </dgm:t>
    </dgm:pt>
    <dgm:pt modelId="{825CF2D1-F1DF-440A-8793-AD28329695CA}">
      <dgm:prSet phldrT="[Text]" custT="1"/>
      <dgm:spPr>
        <a:solidFill>
          <a:srgbClr val="FFC000"/>
        </a:solidFill>
      </dgm:spPr>
      <dgm:t>
        <a:bodyPr/>
        <a:lstStyle/>
        <a:p>
          <a:r>
            <a:rPr lang="en-US" sz="2800" dirty="0">
              <a:solidFill>
                <a:schemeClr val="bg1"/>
              </a:solidFill>
              <a:latin typeface="Arial Rounded MT Bold" panose="020F0704030504030204" pitchFamily="34" charset="0"/>
            </a:rPr>
            <a:t>Honeymoon Phase</a:t>
          </a:r>
        </a:p>
      </dgm:t>
    </dgm:pt>
    <dgm:pt modelId="{E5FC33FE-A633-4DA2-9F7E-DC064F1F8F35}" type="parTrans" cxnId="{905A12D3-4D91-4A5C-84E7-344D24809E82}">
      <dgm:prSet/>
      <dgm:spPr/>
      <dgm:t>
        <a:bodyPr/>
        <a:lstStyle/>
        <a:p>
          <a:endParaRPr lang="en-US"/>
        </a:p>
      </dgm:t>
    </dgm:pt>
    <dgm:pt modelId="{73A83633-4AD8-499C-8299-5616526C72FA}" type="sibTrans" cxnId="{905A12D3-4D91-4A5C-84E7-344D24809E82}">
      <dgm:prSet/>
      <dgm:spPr/>
      <dgm:t>
        <a:bodyPr/>
        <a:lstStyle/>
        <a:p>
          <a:endParaRPr lang="en-US"/>
        </a:p>
      </dgm:t>
    </dgm:pt>
    <dgm:pt modelId="{39DA9C80-D6E3-42F2-A630-52DB91FFE349}">
      <dgm:prSet phldrT="[Text]" custT="1"/>
      <dgm:spPr>
        <a:solidFill>
          <a:srgbClr val="FFC000"/>
        </a:solidFill>
      </dgm:spPr>
      <dgm:t>
        <a:bodyPr/>
        <a:lstStyle/>
        <a:p>
          <a:r>
            <a:rPr lang="en-US" sz="1800" dirty="0">
              <a:solidFill>
                <a:schemeClr val="bg1"/>
              </a:solidFill>
              <a:latin typeface="Arial Rounded MT Bold" panose="020F0704030504030204" pitchFamily="34" charset="0"/>
            </a:rPr>
            <a:t>Poor communication</a:t>
          </a:r>
        </a:p>
      </dgm:t>
    </dgm:pt>
    <dgm:pt modelId="{923D0FD5-C793-4D03-8ECD-AC350694F324}" type="parTrans" cxnId="{14261984-4765-4D8E-99D4-4FF031FD7BA8}">
      <dgm:prSet/>
      <dgm:spPr/>
      <dgm:t>
        <a:bodyPr/>
        <a:lstStyle/>
        <a:p>
          <a:endParaRPr lang="en-US"/>
        </a:p>
      </dgm:t>
    </dgm:pt>
    <dgm:pt modelId="{464483DF-4BC0-4590-87FB-DE6FD696BE50}" type="sibTrans" cxnId="{14261984-4765-4D8E-99D4-4FF031FD7BA8}">
      <dgm:prSet/>
      <dgm:spPr/>
      <dgm:t>
        <a:bodyPr/>
        <a:lstStyle/>
        <a:p>
          <a:endParaRPr lang="en-US"/>
        </a:p>
      </dgm:t>
    </dgm:pt>
    <dgm:pt modelId="{9E020641-C55F-4D60-998F-C26B4DDB889E}">
      <dgm:prSet phldrT="[Text]" custT="1"/>
      <dgm:spPr>
        <a:solidFill>
          <a:srgbClr val="FFC000"/>
        </a:solidFill>
      </dgm:spPr>
      <dgm:t>
        <a:bodyPr/>
        <a:lstStyle/>
        <a:p>
          <a:r>
            <a:rPr lang="en-US" sz="1800" dirty="0">
              <a:solidFill>
                <a:schemeClr val="bg1"/>
              </a:solidFill>
              <a:latin typeface="Arial Rounded MT Bold" panose="020F0704030504030204" pitchFamily="34" charset="0"/>
            </a:rPr>
            <a:t>Frustration</a:t>
          </a:r>
        </a:p>
      </dgm:t>
    </dgm:pt>
    <dgm:pt modelId="{0B0D60CF-194C-4616-AEF8-E7EDEC4C7BA8}" type="parTrans" cxnId="{9449CB3D-0138-4A90-8200-0A0C55762AED}">
      <dgm:prSet/>
      <dgm:spPr/>
      <dgm:t>
        <a:bodyPr/>
        <a:lstStyle/>
        <a:p>
          <a:endParaRPr lang="en-US"/>
        </a:p>
      </dgm:t>
    </dgm:pt>
    <dgm:pt modelId="{818D42D0-2208-4871-B3FF-82ABC12D0468}" type="sibTrans" cxnId="{9449CB3D-0138-4A90-8200-0A0C55762AED}">
      <dgm:prSet/>
      <dgm:spPr/>
      <dgm:t>
        <a:bodyPr/>
        <a:lstStyle/>
        <a:p>
          <a:endParaRPr lang="en-US"/>
        </a:p>
      </dgm:t>
    </dgm:pt>
    <dgm:pt modelId="{CB4F2663-0789-461A-A7EF-6C29B87C0612}">
      <dgm:prSet phldrT="[Text]" custT="1"/>
      <dgm:spPr>
        <a:solidFill>
          <a:srgbClr val="FFC000"/>
        </a:solidFill>
      </dgm:spPr>
      <dgm:t>
        <a:bodyPr/>
        <a:lstStyle/>
        <a:p>
          <a:r>
            <a:rPr lang="en-US" sz="1800" dirty="0">
              <a:solidFill>
                <a:schemeClr val="bg1"/>
              </a:solidFill>
              <a:latin typeface="Arial Rounded MT Bold" panose="020F0704030504030204" pitchFamily="34" charset="0"/>
            </a:rPr>
            <a:t>Hitting</a:t>
          </a:r>
        </a:p>
      </dgm:t>
    </dgm:pt>
    <dgm:pt modelId="{67357698-652E-4314-9882-2CA0A0F0EF9C}" type="parTrans" cxnId="{245F9ED7-1E92-4D24-83E7-E13CB39CD523}">
      <dgm:prSet/>
      <dgm:spPr/>
      <dgm:t>
        <a:bodyPr/>
        <a:lstStyle/>
        <a:p>
          <a:endParaRPr lang="en-US"/>
        </a:p>
      </dgm:t>
    </dgm:pt>
    <dgm:pt modelId="{E93EA7A1-2D17-46AD-B547-DC6EE335F09D}" type="sibTrans" cxnId="{245F9ED7-1E92-4D24-83E7-E13CB39CD523}">
      <dgm:prSet/>
      <dgm:spPr/>
      <dgm:t>
        <a:bodyPr/>
        <a:lstStyle/>
        <a:p>
          <a:endParaRPr lang="en-US"/>
        </a:p>
      </dgm:t>
    </dgm:pt>
    <dgm:pt modelId="{1B62106F-1077-4663-B65D-C8B75F8AF9EB}">
      <dgm:prSet phldrT="[Text]" custT="1"/>
      <dgm:spPr>
        <a:solidFill>
          <a:srgbClr val="FFC000"/>
        </a:solidFill>
      </dgm:spPr>
      <dgm:t>
        <a:bodyPr/>
        <a:lstStyle/>
        <a:p>
          <a:r>
            <a:rPr lang="en-US" sz="1800" dirty="0">
              <a:solidFill>
                <a:schemeClr val="bg1"/>
              </a:solidFill>
              <a:latin typeface="Arial Rounded MT Bold" panose="020F0704030504030204" pitchFamily="34" charset="0"/>
            </a:rPr>
            <a:t>Isolating</a:t>
          </a:r>
        </a:p>
      </dgm:t>
    </dgm:pt>
    <dgm:pt modelId="{3B290BD5-457F-4ECF-9795-D86854EB11F2}" type="parTrans" cxnId="{5613800B-277F-4352-889A-6AA4671F1666}">
      <dgm:prSet/>
      <dgm:spPr/>
      <dgm:t>
        <a:bodyPr/>
        <a:lstStyle/>
        <a:p>
          <a:endParaRPr lang="en-US"/>
        </a:p>
      </dgm:t>
    </dgm:pt>
    <dgm:pt modelId="{3FEB960D-AC30-4560-AD00-28BF73EED1DC}" type="sibTrans" cxnId="{5613800B-277F-4352-889A-6AA4671F1666}">
      <dgm:prSet/>
      <dgm:spPr/>
      <dgm:t>
        <a:bodyPr/>
        <a:lstStyle/>
        <a:p>
          <a:endParaRPr lang="en-US"/>
        </a:p>
      </dgm:t>
    </dgm:pt>
    <dgm:pt modelId="{D11451F0-A152-4AD8-94C5-3E65753A1878}">
      <dgm:prSet phldrT="[Text]" custT="1"/>
      <dgm:spPr>
        <a:solidFill>
          <a:srgbClr val="FFC000"/>
        </a:solidFill>
      </dgm:spPr>
      <dgm:t>
        <a:bodyPr/>
        <a:lstStyle/>
        <a:p>
          <a:r>
            <a:rPr lang="en-US" sz="1800" dirty="0">
              <a:solidFill>
                <a:schemeClr val="bg1"/>
              </a:solidFill>
              <a:latin typeface="Arial Rounded MT Bold" panose="020F0704030504030204" pitchFamily="34" charset="0"/>
            </a:rPr>
            <a:t>Yelling</a:t>
          </a:r>
        </a:p>
      </dgm:t>
    </dgm:pt>
    <dgm:pt modelId="{55A3BC22-AF5D-47DF-970E-181A33D7ECF0}" type="parTrans" cxnId="{055B4847-1B23-4502-9DF9-5077803B8332}">
      <dgm:prSet/>
      <dgm:spPr/>
      <dgm:t>
        <a:bodyPr/>
        <a:lstStyle/>
        <a:p>
          <a:endParaRPr lang="en-US"/>
        </a:p>
      </dgm:t>
    </dgm:pt>
    <dgm:pt modelId="{EAAAB6CC-A56C-45C1-BDBA-FD781518C4E6}" type="sibTrans" cxnId="{055B4847-1B23-4502-9DF9-5077803B8332}">
      <dgm:prSet/>
      <dgm:spPr/>
      <dgm:t>
        <a:bodyPr/>
        <a:lstStyle/>
        <a:p>
          <a:endParaRPr lang="en-US"/>
        </a:p>
      </dgm:t>
    </dgm:pt>
    <dgm:pt modelId="{514D0C84-52F8-4503-9651-DB5840EB6B1E}">
      <dgm:prSet phldrT="[Text]" custT="1"/>
      <dgm:spPr>
        <a:solidFill>
          <a:srgbClr val="FFC000"/>
        </a:solidFill>
      </dgm:spPr>
      <dgm:t>
        <a:bodyPr/>
        <a:lstStyle/>
        <a:p>
          <a:r>
            <a:rPr lang="en-US" sz="1800" dirty="0">
              <a:solidFill>
                <a:schemeClr val="bg1"/>
              </a:solidFill>
              <a:latin typeface="Arial Rounded MT Bold" panose="020F0704030504030204" pitchFamily="34" charset="0"/>
            </a:rPr>
            <a:t>Guilt</a:t>
          </a:r>
        </a:p>
      </dgm:t>
    </dgm:pt>
    <dgm:pt modelId="{280A0D3D-CE5E-471E-912E-50725D5D4A0E}" type="parTrans" cxnId="{81A10951-3515-4936-A967-F78D05035002}">
      <dgm:prSet/>
      <dgm:spPr/>
      <dgm:t>
        <a:bodyPr/>
        <a:lstStyle/>
        <a:p>
          <a:endParaRPr lang="en-US"/>
        </a:p>
      </dgm:t>
    </dgm:pt>
    <dgm:pt modelId="{4413F12B-36E5-49AA-A45E-DF33456941A7}" type="sibTrans" cxnId="{81A10951-3515-4936-A967-F78D05035002}">
      <dgm:prSet/>
      <dgm:spPr/>
      <dgm:t>
        <a:bodyPr/>
        <a:lstStyle/>
        <a:p>
          <a:endParaRPr lang="en-US"/>
        </a:p>
      </dgm:t>
    </dgm:pt>
    <dgm:pt modelId="{2B536261-37E6-47D9-80A7-1F26744AC9A3}">
      <dgm:prSet phldrT="[Text]" custT="1"/>
      <dgm:spPr>
        <a:solidFill>
          <a:srgbClr val="FFC000"/>
        </a:solidFill>
      </dgm:spPr>
      <dgm:t>
        <a:bodyPr/>
        <a:lstStyle/>
        <a:p>
          <a:r>
            <a:rPr lang="en-US" sz="1800" dirty="0">
              <a:solidFill>
                <a:schemeClr val="bg1"/>
              </a:solidFill>
              <a:latin typeface="Arial Rounded MT Bold" panose="020F0704030504030204" pitchFamily="34" charset="0"/>
            </a:rPr>
            <a:t>Remorse</a:t>
          </a:r>
        </a:p>
      </dgm:t>
    </dgm:pt>
    <dgm:pt modelId="{4D610DA5-BE92-4896-9296-4AB68FA756B7}" type="parTrans" cxnId="{DAFA91F8-327E-4BC6-B403-FDCECFB4E78C}">
      <dgm:prSet/>
      <dgm:spPr/>
      <dgm:t>
        <a:bodyPr/>
        <a:lstStyle/>
        <a:p>
          <a:endParaRPr lang="en-US"/>
        </a:p>
      </dgm:t>
    </dgm:pt>
    <dgm:pt modelId="{89A992D4-F9C4-44D8-A40D-AE26887F684E}" type="sibTrans" cxnId="{DAFA91F8-327E-4BC6-B403-FDCECFB4E78C}">
      <dgm:prSet/>
      <dgm:spPr/>
      <dgm:t>
        <a:bodyPr/>
        <a:lstStyle/>
        <a:p>
          <a:endParaRPr lang="en-US"/>
        </a:p>
      </dgm:t>
    </dgm:pt>
    <dgm:pt modelId="{DA6A1BDF-3C50-4DC6-9305-3CA56325DF3C}">
      <dgm:prSet phldrT="[Text]" custT="1"/>
      <dgm:spPr>
        <a:solidFill>
          <a:srgbClr val="FFC000"/>
        </a:solidFill>
      </dgm:spPr>
      <dgm:t>
        <a:bodyPr/>
        <a:lstStyle/>
        <a:p>
          <a:r>
            <a:rPr lang="en-US" sz="1800" dirty="0">
              <a:solidFill>
                <a:schemeClr val="bg1"/>
              </a:solidFill>
              <a:latin typeface="Arial Rounded MT Bold" panose="020F0704030504030204" pitchFamily="34" charset="0"/>
            </a:rPr>
            <a:t>Apologies and Promises</a:t>
          </a:r>
        </a:p>
      </dgm:t>
    </dgm:pt>
    <dgm:pt modelId="{DD458181-FB4D-452B-BBC0-ED756A74D83F}" type="parTrans" cxnId="{F6E850FC-063B-4E53-8A2B-CCB56D8540BC}">
      <dgm:prSet/>
      <dgm:spPr/>
      <dgm:t>
        <a:bodyPr/>
        <a:lstStyle/>
        <a:p>
          <a:endParaRPr lang="en-US"/>
        </a:p>
      </dgm:t>
    </dgm:pt>
    <dgm:pt modelId="{10980A0F-A9FE-41D2-A59C-DBA1D842D24F}" type="sibTrans" cxnId="{F6E850FC-063B-4E53-8A2B-CCB56D8540BC}">
      <dgm:prSet/>
      <dgm:spPr/>
      <dgm:t>
        <a:bodyPr/>
        <a:lstStyle/>
        <a:p>
          <a:endParaRPr lang="en-US"/>
        </a:p>
      </dgm:t>
    </dgm:pt>
    <dgm:pt modelId="{1039A615-1C7E-4529-9179-07B9DB396705}" type="pres">
      <dgm:prSet presAssocID="{98FD0CA2-5B00-4D6C-9E01-576C68D02C51}" presName="cycle" presStyleCnt="0">
        <dgm:presLayoutVars>
          <dgm:dir/>
          <dgm:resizeHandles val="exact"/>
        </dgm:presLayoutVars>
      </dgm:prSet>
      <dgm:spPr/>
    </dgm:pt>
    <dgm:pt modelId="{F2877106-51C0-4A3A-86EA-887A9FFB9937}" type="pres">
      <dgm:prSet presAssocID="{52210EF7-245C-4E03-9C59-07F9394E553A}" presName="node" presStyleLbl="node1" presStyleIdx="0" presStyleCnt="3">
        <dgm:presLayoutVars>
          <dgm:bulletEnabled val="1"/>
        </dgm:presLayoutVars>
      </dgm:prSet>
      <dgm:spPr/>
    </dgm:pt>
    <dgm:pt modelId="{55F786E4-ADF8-492B-A762-90BB54CAFDA1}" type="pres">
      <dgm:prSet presAssocID="{F0F695C7-8073-4F75-93E7-7ED43A68749B}" presName="sibTrans" presStyleLbl="sibTrans2D1" presStyleIdx="0" presStyleCnt="3"/>
      <dgm:spPr/>
    </dgm:pt>
    <dgm:pt modelId="{3C91484A-8387-41BE-9667-841CD56F68B7}" type="pres">
      <dgm:prSet presAssocID="{F0F695C7-8073-4F75-93E7-7ED43A68749B}" presName="connectorText" presStyleLbl="sibTrans2D1" presStyleIdx="0" presStyleCnt="3"/>
      <dgm:spPr/>
    </dgm:pt>
    <dgm:pt modelId="{D8879E13-4F99-4E7D-9C02-E5CF79F3533C}" type="pres">
      <dgm:prSet presAssocID="{A368F059-4B7A-45D5-8AEA-AA14962F8F7B}" presName="node" presStyleLbl="node1" presStyleIdx="1" presStyleCnt="3">
        <dgm:presLayoutVars>
          <dgm:bulletEnabled val="1"/>
        </dgm:presLayoutVars>
      </dgm:prSet>
      <dgm:spPr/>
    </dgm:pt>
    <dgm:pt modelId="{D3C5398A-20EB-4332-95B4-FD5893B5B330}" type="pres">
      <dgm:prSet presAssocID="{AF7840B2-A4BE-48CD-B31B-27CFEEDEE5CC}" presName="sibTrans" presStyleLbl="sibTrans2D1" presStyleIdx="1" presStyleCnt="3"/>
      <dgm:spPr/>
    </dgm:pt>
    <dgm:pt modelId="{53ECA11B-2A98-4486-8E74-BF324A9E1F77}" type="pres">
      <dgm:prSet presAssocID="{AF7840B2-A4BE-48CD-B31B-27CFEEDEE5CC}" presName="connectorText" presStyleLbl="sibTrans2D1" presStyleIdx="1" presStyleCnt="3"/>
      <dgm:spPr/>
    </dgm:pt>
    <dgm:pt modelId="{85B6FC1E-2E91-434F-A3A1-50087507A261}" type="pres">
      <dgm:prSet presAssocID="{825CF2D1-F1DF-440A-8793-AD28329695CA}" presName="node" presStyleLbl="node1" presStyleIdx="2" presStyleCnt="3" custScaleX="112126">
        <dgm:presLayoutVars>
          <dgm:bulletEnabled val="1"/>
        </dgm:presLayoutVars>
      </dgm:prSet>
      <dgm:spPr/>
    </dgm:pt>
    <dgm:pt modelId="{FD82A6EB-B903-40D7-ADCC-08A523201962}" type="pres">
      <dgm:prSet presAssocID="{73A83633-4AD8-499C-8299-5616526C72FA}" presName="sibTrans" presStyleLbl="sibTrans2D1" presStyleIdx="2" presStyleCnt="3"/>
      <dgm:spPr/>
    </dgm:pt>
    <dgm:pt modelId="{2B98C8B9-06AF-4DE0-A36E-F3999EE4E7D6}" type="pres">
      <dgm:prSet presAssocID="{73A83633-4AD8-499C-8299-5616526C72FA}" presName="connectorText" presStyleLbl="sibTrans2D1" presStyleIdx="2" presStyleCnt="3"/>
      <dgm:spPr/>
    </dgm:pt>
  </dgm:ptLst>
  <dgm:cxnLst>
    <dgm:cxn modelId="{B7B66900-CB9D-47FD-8839-5AA92F0762B4}" type="presOf" srcId="{514D0C84-52F8-4503-9651-DB5840EB6B1E}" destId="{85B6FC1E-2E91-434F-A3A1-50087507A261}" srcOrd="0" destOrd="1" presId="urn:microsoft.com/office/officeart/2005/8/layout/cycle2"/>
    <dgm:cxn modelId="{79B77C06-A71B-45AD-8AE0-C8BE3CE81E2B}" srcId="{98FD0CA2-5B00-4D6C-9E01-576C68D02C51}" destId="{A368F059-4B7A-45D5-8AEA-AA14962F8F7B}" srcOrd="1" destOrd="0" parTransId="{722F4C09-2FFB-4A6D-8C8A-5E75AC200F5F}" sibTransId="{AF7840B2-A4BE-48CD-B31B-27CFEEDEE5CC}"/>
    <dgm:cxn modelId="{5613800B-277F-4352-889A-6AA4671F1666}" srcId="{A368F059-4B7A-45D5-8AEA-AA14962F8F7B}" destId="{1B62106F-1077-4663-B65D-C8B75F8AF9EB}" srcOrd="1" destOrd="0" parTransId="{3B290BD5-457F-4ECF-9795-D86854EB11F2}" sibTransId="{3FEB960D-AC30-4560-AD00-28BF73EED1DC}"/>
    <dgm:cxn modelId="{2931711B-3246-4FB5-AD16-97D8EA55263E}" type="presOf" srcId="{2B536261-37E6-47D9-80A7-1F26744AC9A3}" destId="{85B6FC1E-2E91-434F-A3A1-50087507A261}" srcOrd="0" destOrd="2" presId="urn:microsoft.com/office/officeart/2005/8/layout/cycle2"/>
    <dgm:cxn modelId="{C3ABC329-903C-4D6B-80E5-9033E35F67B3}" type="presOf" srcId="{D11451F0-A152-4AD8-94C5-3E65753A1878}" destId="{D8879E13-4F99-4E7D-9C02-E5CF79F3533C}" srcOrd="0" destOrd="3" presId="urn:microsoft.com/office/officeart/2005/8/layout/cycle2"/>
    <dgm:cxn modelId="{2F2DB53A-3B5F-4FCE-895B-483DBC06253C}" type="presOf" srcId="{CB4F2663-0789-461A-A7EF-6C29B87C0612}" destId="{D8879E13-4F99-4E7D-9C02-E5CF79F3533C}" srcOrd="0" destOrd="1" presId="urn:microsoft.com/office/officeart/2005/8/layout/cycle2"/>
    <dgm:cxn modelId="{9449CB3D-0138-4A90-8200-0A0C55762AED}" srcId="{52210EF7-245C-4E03-9C59-07F9394E553A}" destId="{9E020641-C55F-4D60-998F-C26B4DDB889E}" srcOrd="1" destOrd="0" parTransId="{0B0D60CF-194C-4616-AEF8-E7EDEC4C7BA8}" sibTransId="{818D42D0-2208-4871-B3FF-82ABC12D0468}"/>
    <dgm:cxn modelId="{4EFFCB60-B7E9-4E7E-8BCF-5CE823E207EF}" type="presOf" srcId="{AF7840B2-A4BE-48CD-B31B-27CFEEDEE5CC}" destId="{53ECA11B-2A98-4486-8E74-BF324A9E1F77}" srcOrd="1" destOrd="0" presId="urn:microsoft.com/office/officeart/2005/8/layout/cycle2"/>
    <dgm:cxn modelId="{055B4847-1B23-4502-9DF9-5077803B8332}" srcId="{A368F059-4B7A-45D5-8AEA-AA14962F8F7B}" destId="{D11451F0-A152-4AD8-94C5-3E65753A1878}" srcOrd="2" destOrd="0" parTransId="{55A3BC22-AF5D-47DF-970E-181A33D7ECF0}" sibTransId="{EAAAB6CC-A56C-45C1-BDBA-FD781518C4E6}"/>
    <dgm:cxn modelId="{6F8C0568-83A4-4570-9E0D-C0D3B981101A}" type="presOf" srcId="{98FD0CA2-5B00-4D6C-9E01-576C68D02C51}" destId="{1039A615-1C7E-4529-9179-07B9DB396705}" srcOrd="0" destOrd="0" presId="urn:microsoft.com/office/officeart/2005/8/layout/cycle2"/>
    <dgm:cxn modelId="{1D2BCB6E-83B4-4534-97E3-E067D4EAF6B6}" type="presOf" srcId="{F0F695C7-8073-4F75-93E7-7ED43A68749B}" destId="{3C91484A-8387-41BE-9667-841CD56F68B7}" srcOrd="1" destOrd="0" presId="urn:microsoft.com/office/officeart/2005/8/layout/cycle2"/>
    <dgm:cxn modelId="{81A10951-3515-4936-A967-F78D05035002}" srcId="{825CF2D1-F1DF-440A-8793-AD28329695CA}" destId="{514D0C84-52F8-4503-9651-DB5840EB6B1E}" srcOrd="0" destOrd="0" parTransId="{280A0D3D-CE5E-471E-912E-50725D5D4A0E}" sibTransId="{4413F12B-36E5-49AA-A45E-DF33456941A7}"/>
    <dgm:cxn modelId="{A734C77F-2843-4C82-B089-EA7E183230FC}" srcId="{98FD0CA2-5B00-4D6C-9E01-576C68D02C51}" destId="{52210EF7-245C-4E03-9C59-07F9394E553A}" srcOrd="0" destOrd="0" parTransId="{69E18359-0FC5-48E2-88D8-45992521C8E5}" sibTransId="{F0F695C7-8073-4F75-93E7-7ED43A68749B}"/>
    <dgm:cxn modelId="{67EA6283-E603-48B0-B569-63755354C860}" type="presOf" srcId="{1B62106F-1077-4663-B65D-C8B75F8AF9EB}" destId="{D8879E13-4F99-4E7D-9C02-E5CF79F3533C}" srcOrd="0" destOrd="2" presId="urn:microsoft.com/office/officeart/2005/8/layout/cycle2"/>
    <dgm:cxn modelId="{14261984-4765-4D8E-99D4-4FF031FD7BA8}" srcId="{52210EF7-245C-4E03-9C59-07F9394E553A}" destId="{39DA9C80-D6E3-42F2-A630-52DB91FFE349}" srcOrd="0" destOrd="0" parTransId="{923D0FD5-C793-4D03-8ECD-AC350694F324}" sibTransId="{464483DF-4BC0-4590-87FB-DE6FD696BE50}"/>
    <dgm:cxn modelId="{D1630094-A703-40FD-B0D9-DE20C4A240A5}" type="presOf" srcId="{73A83633-4AD8-499C-8299-5616526C72FA}" destId="{2B98C8B9-06AF-4DE0-A36E-F3999EE4E7D6}" srcOrd="1" destOrd="0" presId="urn:microsoft.com/office/officeart/2005/8/layout/cycle2"/>
    <dgm:cxn modelId="{1A55D198-1F34-4810-B8F7-1DCCCBEC606E}" type="presOf" srcId="{9E020641-C55F-4D60-998F-C26B4DDB889E}" destId="{F2877106-51C0-4A3A-86EA-887A9FFB9937}" srcOrd="0" destOrd="2" presId="urn:microsoft.com/office/officeart/2005/8/layout/cycle2"/>
    <dgm:cxn modelId="{EAED5FA5-625D-4ACB-8C2C-C0AB381889DC}" type="presOf" srcId="{A368F059-4B7A-45D5-8AEA-AA14962F8F7B}" destId="{D8879E13-4F99-4E7D-9C02-E5CF79F3533C}" srcOrd="0" destOrd="0" presId="urn:microsoft.com/office/officeart/2005/8/layout/cycle2"/>
    <dgm:cxn modelId="{7A3F3DA7-32AB-45B8-8224-B6F751446A5A}" type="presOf" srcId="{F0F695C7-8073-4F75-93E7-7ED43A68749B}" destId="{55F786E4-ADF8-492B-A762-90BB54CAFDA1}" srcOrd="0" destOrd="0" presId="urn:microsoft.com/office/officeart/2005/8/layout/cycle2"/>
    <dgm:cxn modelId="{583093BD-B1F0-4C42-BD21-1E6D104C40CA}" type="presOf" srcId="{73A83633-4AD8-499C-8299-5616526C72FA}" destId="{FD82A6EB-B903-40D7-ADCC-08A523201962}" srcOrd="0" destOrd="0" presId="urn:microsoft.com/office/officeart/2005/8/layout/cycle2"/>
    <dgm:cxn modelId="{EC86F4BE-7B7C-4810-8228-6B475861F2BA}" type="presOf" srcId="{AF7840B2-A4BE-48CD-B31B-27CFEEDEE5CC}" destId="{D3C5398A-20EB-4332-95B4-FD5893B5B330}" srcOrd="0" destOrd="0" presId="urn:microsoft.com/office/officeart/2005/8/layout/cycle2"/>
    <dgm:cxn modelId="{C030C0C4-9CBA-43D5-B570-88F7CFDAB776}" type="presOf" srcId="{39DA9C80-D6E3-42F2-A630-52DB91FFE349}" destId="{F2877106-51C0-4A3A-86EA-887A9FFB9937}" srcOrd="0" destOrd="1" presId="urn:microsoft.com/office/officeart/2005/8/layout/cycle2"/>
    <dgm:cxn modelId="{905A12D3-4D91-4A5C-84E7-344D24809E82}" srcId="{98FD0CA2-5B00-4D6C-9E01-576C68D02C51}" destId="{825CF2D1-F1DF-440A-8793-AD28329695CA}" srcOrd="2" destOrd="0" parTransId="{E5FC33FE-A633-4DA2-9F7E-DC064F1F8F35}" sibTransId="{73A83633-4AD8-499C-8299-5616526C72FA}"/>
    <dgm:cxn modelId="{245F9ED7-1E92-4D24-83E7-E13CB39CD523}" srcId="{A368F059-4B7A-45D5-8AEA-AA14962F8F7B}" destId="{CB4F2663-0789-461A-A7EF-6C29B87C0612}" srcOrd="0" destOrd="0" parTransId="{67357698-652E-4314-9882-2CA0A0F0EF9C}" sibTransId="{E93EA7A1-2D17-46AD-B547-DC6EE335F09D}"/>
    <dgm:cxn modelId="{1E9665EC-B1DB-4DB9-A7F0-28E95FEAAF11}" type="presOf" srcId="{DA6A1BDF-3C50-4DC6-9305-3CA56325DF3C}" destId="{85B6FC1E-2E91-434F-A3A1-50087507A261}" srcOrd="0" destOrd="3" presId="urn:microsoft.com/office/officeart/2005/8/layout/cycle2"/>
    <dgm:cxn modelId="{DAFA91F8-327E-4BC6-B403-FDCECFB4E78C}" srcId="{825CF2D1-F1DF-440A-8793-AD28329695CA}" destId="{2B536261-37E6-47D9-80A7-1F26744AC9A3}" srcOrd="1" destOrd="0" parTransId="{4D610DA5-BE92-4896-9296-4AB68FA756B7}" sibTransId="{89A992D4-F9C4-44D8-A40D-AE26887F684E}"/>
    <dgm:cxn modelId="{3FE93FFC-4553-4DB9-9E74-3C1D55652FD2}" type="presOf" srcId="{52210EF7-245C-4E03-9C59-07F9394E553A}" destId="{F2877106-51C0-4A3A-86EA-887A9FFB9937}" srcOrd="0" destOrd="0" presId="urn:microsoft.com/office/officeart/2005/8/layout/cycle2"/>
    <dgm:cxn modelId="{F6E850FC-063B-4E53-8A2B-CCB56D8540BC}" srcId="{825CF2D1-F1DF-440A-8793-AD28329695CA}" destId="{DA6A1BDF-3C50-4DC6-9305-3CA56325DF3C}" srcOrd="2" destOrd="0" parTransId="{DD458181-FB4D-452B-BBC0-ED756A74D83F}" sibTransId="{10980A0F-A9FE-41D2-A59C-DBA1D842D24F}"/>
    <dgm:cxn modelId="{7ECB16FF-A8F8-406D-9C26-93391CF9340F}" type="presOf" srcId="{825CF2D1-F1DF-440A-8793-AD28329695CA}" destId="{85B6FC1E-2E91-434F-A3A1-50087507A261}" srcOrd="0" destOrd="0" presId="urn:microsoft.com/office/officeart/2005/8/layout/cycle2"/>
    <dgm:cxn modelId="{3433A276-993A-44DC-9D01-026F002719F1}" type="presParOf" srcId="{1039A615-1C7E-4529-9179-07B9DB396705}" destId="{F2877106-51C0-4A3A-86EA-887A9FFB9937}" srcOrd="0" destOrd="0" presId="urn:microsoft.com/office/officeart/2005/8/layout/cycle2"/>
    <dgm:cxn modelId="{271047E7-90E1-4C41-BC5C-43F792D4BA45}" type="presParOf" srcId="{1039A615-1C7E-4529-9179-07B9DB396705}" destId="{55F786E4-ADF8-492B-A762-90BB54CAFDA1}" srcOrd="1" destOrd="0" presId="urn:microsoft.com/office/officeart/2005/8/layout/cycle2"/>
    <dgm:cxn modelId="{1D1EFA7B-FD7C-4A81-AB9A-17E36B9B596A}" type="presParOf" srcId="{55F786E4-ADF8-492B-A762-90BB54CAFDA1}" destId="{3C91484A-8387-41BE-9667-841CD56F68B7}" srcOrd="0" destOrd="0" presId="urn:microsoft.com/office/officeart/2005/8/layout/cycle2"/>
    <dgm:cxn modelId="{F186AB63-7FCF-40FD-B361-85E4AB4BDD83}" type="presParOf" srcId="{1039A615-1C7E-4529-9179-07B9DB396705}" destId="{D8879E13-4F99-4E7D-9C02-E5CF79F3533C}" srcOrd="2" destOrd="0" presId="urn:microsoft.com/office/officeart/2005/8/layout/cycle2"/>
    <dgm:cxn modelId="{4B14A04B-4309-4913-AC35-F3461956B9FA}" type="presParOf" srcId="{1039A615-1C7E-4529-9179-07B9DB396705}" destId="{D3C5398A-20EB-4332-95B4-FD5893B5B330}" srcOrd="3" destOrd="0" presId="urn:microsoft.com/office/officeart/2005/8/layout/cycle2"/>
    <dgm:cxn modelId="{650A4C32-13D8-4475-838B-FA54F1C242A9}" type="presParOf" srcId="{D3C5398A-20EB-4332-95B4-FD5893B5B330}" destId="{53ECA11B-2A98-4486-8E74-BF324A9E1F77}" srcOrd="0" destOrd="0" presId="urn:microsoft.com/office/officeart/2005/8/layout/cycle2"/>
    <dgm:cxn modelId="{A9EA070B-E31C-4337-8BF5-762ECD2E3B66}" type="presParOf" srcId="{1039A615-1C7E-4529-9179-07B9DB396705}" destId="{85B6FC1E-2E91-434F-A3A1-50087507A261}" srcOrd="4" destOrd="0" presId="urn:microsoft.com/office/officeart/2005/8/layout/cycle2"/>
    <dgm:cxn modelId="{8788E962-DCC2-4DC5-BE1A-66511400D51A}" type="presParOf" srcId="{1039A615-1C7E-4529-9179-07B9DB396705}" destId="{FD82A6EB-B903-40D7-ADCC-08A523201962}" srcOrd="5" destOrd="0" presId="urn:microsoft.com/office/officeart/2005/8/layout/cycle2"/>
    <dgm:cxn modelId="{4B63D041-9EBE-4077-B44F-0CEC1C7D1069}" type="presParOf" srcId="{FD82A6EB-B903-40D7-ADCC-08A523201962}" destId="{2B98C8B9-06AF-4DE0-A36E-F3999EE4E7D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77106-51C0-4A3A-86EA-887A9FFB9937}">
      <dsp:nvSpPr>
        <dsp:cNvPr id="0" name=""/>
        <dsp:cNvSpPr/>
      </dsp:nvSpPr>
      <dsp:spPr>
        <a:xfrm>
          <a:off x="3723564" y="168"/>
          <a:ext cx="2779811" cy="2779811"/>
        </a:xfrm>
        <a:prstGeom prst="ellipse">
          <a:avLst/>
        </a:prstGeom>
        <a:solidFill>
          <a:srgbClr val="FFC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latin typeface="Arial Rounded MT Bold" panose="020F0704030504030204" pitchFamily="34" charset="0"/>
            </a:rPr>
            <a:t>Tension Building</a:t>
          </a:r>
        </a:p>
        <a:p>
          <a:pPr marL="171450" lvl="1" indent="-171450" algn="l" defTabSz="800100">
            <a:lnSpc>
              <a:spcPct val="90000"/>
            </a:lnSpc>
            <a:spcBef>
              <a:spcPct val="0"/>
            </a:spcBef>
            <a:spcAft>
              <a:spcPct val="15000"/>
            </a:spcAft>
            <a:buChar char="•"/>
          </a:pPr>
          <a:r>
            <a:rPr lang="en-US" sz="1800" kern="1200" dirty="0">
              <a:solidFill>
                <a:schemeClr val="bg1"/>
              </a:solidFill>
              <a:latin typeface="Arial Rounded MT Bold" panose="020F0704030504030204" pitchFamily="34" charset="0"/>
            </a:rPr>
            <a:t>Poor communication</a:t>
          </a:r>
        </a:p>
        <a:p>
          <a:pPr marL="171450" lvl="1" indent="-171450" algn="l" defTabSz="800100">
            <a:lnSpc>
              <a:spcPct val="90000"/>
            </a:lnSpc>
            <a:spcBef>
              <a:spcPct val="0"/>
            </a:spcBef>
            <a:spcAft>
              <a:spcPct val="15000"/>
            </a:spcAft>
            <a:buChar char="•"/>
          </a:pPr>
          <a:r>
            <a:rPr lang="en-US" sz="1800" kern="1200" dirty="0">
              <a:solidFill>
                <a:schemeClr val="bg1"/>
              </a:solidFill>
              <a:latin typeface="Arial Rounded MT Bold" panose="020F0704030504030204" pitchFamily="34" charset="0"/>
            </a:rPr>
            <a:t>Frustration</a:t>
          </a:r>
        </a:p>
      </dsp:txBody>
      <dsp:txXfrm>
        <a:off x="4130658" y="407262"/>
        <a:ext cx="1965623" cy="1965623"/>
      </dsp:txXfrm>
    </dsp:sp>
    <dsp:sp modelId="{55F786E4-ADF8-492B-A762-90BB54CAFDA1}">
      <dsp:nvSpPr>
        <dsp:cNvPr id="0" name=""/>
        <dsp:cNvSpPr/>
      </dsp:nvSpPr>
      <dsp:spPr>
        <a:xfrm rot="3600000">
          <a:off x="5776814" y="2714734"/>
          <a:ext cx="744559" cy="938186"/>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5832656" y="2805650"/>
        <a:ext cx="521191" cy="562912"/>
      </dsp:txXfrm>
    </dsp:sp>
    <dsp:sp modelId="{D8879E13-4F99-4E7D-9C02-E5CF79F3533C}">
      <dsp:nvSpPr>
        <dsp:cNvPr id="0" name=""/>
        <dsp:cNvSpPr/>
      </dsp:nvSpPr>
      <dsp:spPr>
        <a:xfrm>
          <a:off x="5815884" y="3624173"/>
          <a:ext cx="2779811" cy="2779811"/>
        </a:xfrm>
        <a:prstGeom prst="ellipse">
          <a:avLst/>
        </a:prstGeom>
        <a:solidFill>
          <a:srgbClr val="FFC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bg1"/>
              </a:solidFill>
              <a:latin typeface="Arial Rounded MT Bold" panose="020F0704030504030204" pitchFamily="34" charset="0"/>
            </a:rPr>
            <a:t>Abusive Episode</a:t>
          </a:r>
        </a:p>
        <a:p>
          <a:pPr marL="171450" lvl="1" indent="-171450" algn="l" defTabSz="800100">
            <a:lnSpc>
              <a:spcPct val="90000"/>
            </a:lnSpc>
            <a:spcBef>
              <a:spcPct val="0"/>
            </a:spcBef>
            <a:spcAft>
              <a:spcPct val="15000"/>
            </a:spcAft>
            <a:buChar char="•"/>
          </a:pPr>
          <a:r>
            <a:rPr lang="en-US" sz="1800" kern="1200" dirty="0">
              <a:solidFill>
                <a:schemeClr val="bg1"/>
              </a:solidFill>
              <a:latin typeface="Arial Rounded MT Bold" panose="020F0704030504030204" pitchFamily="34" charset="0"/>
            </a:rPr>
            <a:t>Hitting</a:t>
          </a:r>
        </a:p>
        <a:p>
          <a:pPr marL="171450" lvl="1" indent="-171450" algn="l" defTabSz="800100">
            <a:lnSpc>
              <a:spcPct val="90000"/>
            </a:lnSpc>
            <a:spcBef>
              <a:spcPct val="0"/>
            </a:spcBef>
            <a:spcAft>
              <a:spcPct val="15000"/>
            </a:spcAft>
            <a:buChar char="•"/>
          </a:pPr>
          <a:r>
            <a:rPr lang="en-US" sz="1800" kern="1200" dirty="0">
              <a:solidFill>
                <a:schemeClr val="bg1"/>
              </a:solidFill>
              <a:latin typeface="Arial Rounded MT Bold" panose="020F0704030504030204" pitchFamily="34" charset="0"/>
            </a:rPr>
            <a:t>Isolating</a:t>
          </a:r>
        </a:p>
        <a:p>
          <a:pPr marL="171450" lvl="1" indent="-171450" algn="l" defTabSz="800100">
            <a:lnSpc>
              <a:spcPct val="90000"/>
            </a:lnSpc>
            <a:spcBef>
              <a:spcPct val="0"/>
            </a:spcBef>
            <a:spcAft>
              <a:spcPct val="15000"/>
            </a:spcAft>
            <a:buChar char="•"/>
          </a:pPr>
          <a:r>
            <a:rPr lang="en-US" sz="1800" kern="1200" dirty="0">
              <a:solidFill>
                <a:schemeClr val="bg1"/>
              </a:solidFill>
              <a:latin typeface="Arial Rounded MT Bold" panose="020F0704030504030204" pitchFamily="34" charset="0"/>
            </a:rPr>
            <a:t>Yelling</a:t>
          </a:r>
        </a:p>
      </dsp:txBody>
      <dsp:txXfrm>
        <a:off x="6222978" y="4031267"/>
        <a:ext cx="1965623" cy="1965623"/>
      </dsp:txXfrm>
    </dsp:sp>
    <dsp:sp modelId="{D3C5398A-20EB-4332-95B4-FD5893B5B330}">
      <dsp:nvSpPr>
        <dsp:cNvPr id="0" name=""/>
        <dsp:cNvSpPr/>
      </dsp:nvSpPr>
      <dsp:spPr>
        <a:xfrm rot="10800000">
          <a:off x="4888667" y="4544986"/>
          <a:ext cx="655233" cy="938186"/>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rot="10800000">
        <a:off x="5085237" y="4732623"/>
        <a:ext cx="458663" cy="562912"/>
      </dsp:txXfrm>
    </dsp:sp>
    <dsp:sp modelId="{85B6FC1E-2E91-434F-A3A1-50087507A261}">
      <dsp:nvSpPr>
        <dsp:cNvPr id="0" name=""/>
        <dsp:cNvSpPr/>
      </dsp:nvSpPr>
      <dsp:spPr>
        <a:xfrm>
          <a:off x="1462703" y="3624173"/>
          <a:ext cx="3116891" cy="2779811"/>
        </a:xfrm>
        <a:prstGeom prst="ellipse">
          <a:avLst/>
        </a:prstGeom>
        <a:solidFill>
          <a:srgbClr val="FFC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Arial Rounded MT Bold" panose="020F0704030504030204" pitchFamily="34" charset="0"/>
            </a:rPr>
            <a:t>Honeymoon Phase</a:t>
          </a:r>
        </a:p>
        <a:p>
          <a:pPr marL="171450" lvl="1" indent="-171450" algn="l" defTabSz="800100">
            <a:lnSpc>
              <a:spcPct val="90000"/>
            </a:lnSpc>
            <a:spcBef>
              <a:spcPct val="0"/>
            </a:spcBef>
            <a:spcAft>
              <a:spcPct val="15000"/>
            </a:spcAft>
            <a:buChar char="•"/>
          </a:pPr>
          <a:r>
            <a:rPr lang="en-US" sz="1800" kern="1200" dirty="0">
              <a:solidFill>
                <a:schemeClr val="bg1"/>
              </a:solidFill>
              <a:latin typeface="Arial Rounded MT Bold" panose="020F0704030504030204" pitchFamily="34" charset="0"/>
            </a:rPr>
            <a:t>Guilt</a:t>
          </a:r>
        </a:p>
        <a:p>
          <a:pPr marL="171450" lvl="1" indent="-171450" algn="l" defTabSz="800100">
            <a:lnSpc>
              <a:spcPct val="90000"/>
            </a:lnSpc>
            <a:spcBef>
              <a:spcPct val="0"/>
            </a:spcBef>
            <a:spcAft>
              <a:spcPct val="15000"/>
            </a:spcAft>
            <a:buChar char="•"/>
          </a:pPr>
          <a:r>
            <a:rPr lang="en-US" sz="1800" kern="1200" dirty="0">
              <a:solidFill>
                <a:schemeClr val="bg1"/>
              </a:solidFill>
              <a:latin typeface="Arial Rounded MT Bold" panose="020F0704030504030204" pitchFamily="34" charset="0"/>
            </a:rPr>
            <a:t>Remorse</a:t>
          </a:r>
        </a:p>
        <a:p>
          <a:pPr marL="171450" lvl="1" indent="-171450" algn="l" defTabSz="800100">
            <a:lnSpc>
              <a:spcPct val="90000"/>
            </a:lnSpc>
            <a:spcBef>
              <a:spcPct val="0"/>
            </a:spcBef>
            <a:spcAft>
              <a:spcPct val="15000"/>
            </a:spcAft>
            <a:buChar char="•"/>
          </a:pPr>
          <a:r>
            <a:rPr lang="en-US" sz="1800" kern="1200" dirty="0">
              <a:solidFill>
                <a:schemeClr val="bg1"/>
              </a:solidFill>
              <a:latin typeface="Arial Rounded MT Bold" panose="020F0704030504030204" pitchFamily="34" charset="0"/>
            </a:rPr>
            <a:t>Apologies and Promises</a:t>
          </a:r>
        </a:p>
      </dsp:txBody>
      <dsp:txXfrm>
        <a:off x="1919161" y="4031267"/>
        <a:ext cx="2203975" cy="1965623"/>
      </dsp:txXfrm>
    </dsp:sp>
    <dsp:sp modelId="{FD82A6EB-B903-40D7-ADCC-08A523201962}">
      <dsp:nvSpPr>
        <dsp:cNvPr id="0" name=""/>
        <dsp:cNvSpPr/>
      </dsp:nvSpPr>
      <dsp:spPr>
        <a:xfrm rot="18000000">
          <a:off x="3703810" y="2734743"/>
          <a:ext cx="724965" cy="938186"/>
        </a:xfrm>
        <a:prstGeom prst="rightArrow">
          <a:avLst>
            <a:gd name="adj1" fmla="val 60000"/>
            <a:gd name="adj2" fmla="val 50000"/>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3758182" y="3016555"/>
        <a:ext cx="507476" cy="56291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07FA0-17E1-4AAD-AE3A-024AFE489DA7}"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7A89A-D7AA-46D8-BC97-871F8B09C106}" type="slidenum">
              <a:rPr lang="en-US" smtClean="0"/>
              <a:t>‹#›</a:t>
            </a:fld>
            <a:endParaRPr lang="en-US"/>
          </a:p>
        </p:txBody>
      </p:sp>
    </p:spTree>
    <p:extLst>
      <p:ext uri="{BB962C8B-B14F-4D97-AF65-F5344CB8AC3E}">
        <p14:creationId xmlns:p14="http://schemas.microsoft.com/office/powerpoint/2010/main" val="47094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15:notes"/>
          <p:cNvSpPr txBox="1">
            <a:spLocks noGrp="1"/>
          </p:cNvSpPr>
          <p:nvPr>
            <p:ph type="body" idx="1"/>
          </p:nvPr>
        </p:nvSpPr>
        <p:spPr>
          <a:xfrm>
            <a:off x="701041" y="4415790"/>
            <a:ext cx="5608320" cy="4183380"/>
          </a:xfrm>
          <a:prstGeom prst="rect">
            <a:avLst/>
          </a:prstGeom>
        </p:spPr>
        <p:txBody>
          <a:bodyPr spcFirstLastPara="1" wrap="square" lIns="92431" tIns="92431" rIns="92431" bIns="92431" anchor="t" anchorCtr="0">
            <a:noAutofit/>
          </a:bodyPr>
          <a:lstStyle/>
          <a:p>
            <a:pPr marL="139700" indent="0">
              <a:buNone/>
            </a:pPr>
            <a:r>
              <a:rPr lang="en-US" dirty="0">
                <a:solidFill>
                  <a:schemeClr val="bg1"/>
                </a:solidFill>
                <a:latin typeface="Catamaran Thin" panose="020B0604020202020204" charset="0"/>
                <a:cs typeface="Catamaran Thin" panose="020B0604020202020204" charset="0"/>
              </a:rPr>
              <a:t>Distinction b/t IPV and DV: IPV is between intimate partners and DV can be anyone living with the survivor</a:t>
            </a:r>
          </a:p>
          <a:p>
            <a:endParaRPr lang="en-US" dirty="0">
              <a:solidFill>
                <a:schemeClr val="bg1"/>
              </a:solidFill>
              <a:latin typeface="Catamaran Thin" panose="020B0604020202020204" charset="0"/>
              <a:cs typeface="Catamaran Thin" panose="020B0604020202020204" charset="0"/>
            </a:endParaRPr>
          </a:p>
          <a:p>
            <a:r>
              <a:rPr lang="en-US" dirty="0">
                <a:solidFill>
                  <a:schemeClr val="bg1"/>
                </a:solidFill>
                <a:latin typeface="Catamaran Thin" panose="020B0604020202020204" charset="0"/>
                <a:cs typeface="Catamaran Thin" panose="020B0604020202020204" charset="0"/>
              </a:rPr>
              <a:t>What is </a:t>
            </a:r>
            <a:r>
              <a:rPr lang="en-US" i="1" dirty="0">
                <a:solidFill>
                  <a:schemeClr val="bg1"/>
                </a:solidFill>
                <a:latin typeface="Catamaran Thin" panose="020B0604020202020204" charset="0"/>
                <a:cs typeface="Catamaran Thin" panose="020B0604020202020204" charset="0"/>
              </a:rPr>
              <a:t>Battering?</a:t>
            </a:r>
            <a:endParaRPr lang="en-US" sz="1100" b="1" dirty="0">
              <a:solidFill>
                <a:schemeClr val="bg1"/>
              </a:solidFill>
              <a:latin typeface="Catamaran Thin" panose="020B0604020202020204" charset="0"/>
              <a:cs typeface="Catamaran Thin" panose="020B0604020202020204" charset="0"/>
            </a:endParaRPr>
          </a:p>
          <a:p>
            <a:r>
              <a:rPr lang="en-US" sz="1100" b="1" dirty="0">
                <a:solidFill>
                  <a:schemeClr val="bg1"/>
                </a:solidFill>
                <a:latin typeface="Catamaran Thin" panose="020B0604020202020204" charset="0"/>
                <a:cs typeface="Catamaran Thin" panose="020B0604020202020204" charset="0"/>
              </a:rPr>
              <a:t>Establishment </a:t>
            </a:r>
            <a:r>
              <a:rPr lang="en-US" sz="1100" b="1" dirty="0">
                <a:solidFill>
                  <a:srgbClr val="FFFF00"/>
                </a:solidFill>
                <a:effectLst>
                  <a:outerShdw blurRad="38100" dist="38100" dir="2700000" algn="tl">
                    <a:srgbClr val="000000">
                      <a:alpha val="43137"/>
                    </a:srgbClr>
                  </a:outerShdw>
                </a:effectLst>
                <a:latin typeface="Catamaran Thin" panose="020B0604020202020204" charset="0"/>
                <a:cs typeface="Catamaran Thin" panose="020B0604020202020204" charset="0"/>
              </a:rPr>
              <a:t>of </a:t>
            </a:r>
            <a:r>
              <a:rPr lang="en-US" sz="1200" b="1" u="sng" dirty="0">
                <a:solidFill>
                  <a:srgbClr val="FFFF00"/>
                </a:solidFill>
                <a:effectLst>
                  <a:outerShdw blurRad="38100" dist="38100" dir="2700000" algn="tl">
                    <a:srgbClr val="000000">
                      <a:alpha val="43137"/>
                    </a:srgbClr>
                  </a:outerShdw>
                </a:effectLst>
                <a:latin typeface="Catamaran Thin" panose="020B0604020202020204" charset="0"/>
                <a:cs typeface="Catamaran Thin" panose="020B0604020202020204" charset="0"/>
              </a:rPr>
              <a:t>CONTROL AND FEAR</a:t>
            </a:r>
            <a:r>
              <a:rPr lang="en-US" sz="1200" b="1" dirty="0">
                <a:solidFill>
                  <a:srgbClr val="FFFF00"/>
                </a:solidFill>
                <a:effectLst>
                  <a:outerShdw blurRad="38100" dist="38100" dir="2700000" algn="tl">
                    <a:srgbClr val="000000">
                      <a:alpha val="43137"/>
                    </a:srgbClr>
                  </a:outerShdw>
                </a:effectLst>
                <a:latin typeface="Catamaran Thin" panose="020B0604020202020204" charset="0"/>
                <a:cs typeface="Catamaran Thin" panose="020B0604020202020204" charset="0"/>
              </a:rPr>
              <a:t> </a:t>
            </a:r>
            <a:r>
              <a:rPr lang="en-US" sz="1100" b="1" dirty="0">
                <a:solidFill>
                  <a:schemeClr val="bg1"/>
                </a:solidFill>
                <a:latin typeface="Catamaran Thin" panose="020B0604020202020204" charset="0"/>
                <a:cs typeface="Catamaran Thin" panose="020B0604020202020204" charset="0"/>
              </a:rPr>
              <a:t>in a relationship through violence and other forms of abuse.</a:t>
            </a:r>
          </a:p>
          <a:p>
            <a:pPr marL="127000" indent="0">
              <a:buNone/>
            </a:pPr>
            <a:endParaRPr lang="en-US" sz="1100" b="1" dirty="0">
              <a:solidFill>
                <a:schemeClr val="bg1"/>
              </a:solidFill>
              <a:latin typeface="Catamaran Thin" panose="020B0604020202020204" charset="0"/>
              <a:cs typeface="Catamaran Thin" panose="020B0604020202020204" charset="0"/>
            </a:endParaRPr>
          </a:p>
          <a:p>
            <a:r>
              <a:rPr lang="en-US" sz="1100" b="1" dirty="0">
                <a:solidFill>
                  <a:schemeClr val="bg1"/>
                </a:solidFill>
                <a:latin typeface="Catamaran Thin" panose="020B0604020202020204" charset="0"/>
                <a:cs typeface="Catamaran Thin" panose="020B0604020202020204" charset="0"/>
              </a:rPr>
              <a:t>The person uses acts of violence and a series of behaviors, including intimidation, threats, isolation, etc. to control the other person.</a:t>
            </a:r>
          </a:p>
          <a:p>
            <a:pPr marL="127000" indent="0">
              <a:buNone/>
            </a:pPr>
            <a:endParaRPr lang="en-US" sz="1100" b="1" dirty="0">
              <a:solidFill>
                <a:schemeClr val="bg1"/>
              </a:solidFill>
              <a:latin typeface="Catamaran Thin" panose="020B0604020202020204" charset="0"/>
              <a:cs typeface="Catamaran Thin" panose="020B0604020202020204" charset="0"/>
            </a:endParaRPr>
          </a:p>
          <a:p>
            <a:r>
              <a:rPr lang="en-US" sz="1100" b="1" dirty="0">
                <a:solidFill>
                  <a:schemeClr val="bg1"/>
                </a:solidFill>
                <a:latin typeface="Catamaran Thin" panose="020B0604020202020204" charset="0"/>
                <a:cs typeface="Catamaran Thin" panose="020B0604020202020204" charset="0"/>
              </a:rPr>
              <a:t>It may not happen often, but it remains as a hidden and </a:t>
            </a:r>
            <a:r>
              <a:rPr lang="en-US" sz="1100" b="1" u="sng" dirty="0">
                <a:solidFill>
                  <a:schemeClr val="bg1"/>
                </a:solidFill>
                <a:latin typeface="Catamaran Thin" panose="020B0604020202020204" charset="0"/>
                <a:cs typeface="Catamaran Thin" panose="020B0604020202020204" charset="0"/>
              </a:rPr>
              <a:t>constant</a:t>
            </a:r>
            <a:r>
              <a:rPr lang="en-US" sz="1100" b="1" dirty="0">
                <a:solidFill>
                  <a:schemeClr val="bg1"/>
                </a:solidFill>
                <a:latin typeface="Catamaran Thin" panose="020B0604020202020204" charset="0"/>
                <a:cs typeface="Catamaran Thin" panose="020B0604020202020204" charset="0"/>
              </a:rPr>
              <a:t> terrorizing factor.</a:t>
            </a:r>
          </a:p>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4E8392-DBDA-4E3A-801F-954F698AD4B8}" type="slidenum">
              <a:rPr lang="en-US" smtClean="0"/>
              <a:t>13</a:t>
            </a:fld>
            <a:endParaRPr lang="en-US"/>
          </a:p>
        </p:txBody>
      </p:sp>
    </p:spTree>
    <p:extLst>
      <p:ext uri="{BB962C8B-B14F-4D97-AF65-F5344CB8AC3E}">
        <p14:creationId xmlns:p14="http://schemas.microsoft.com/office/powerpoint/2010/main" val="1708303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Stalking is a tactic that can fall under any of these types of abuse to maintain power and control. Examples: unwanted phone calls, texts, DMs, social media comments and posts, unwanted cards letters, flowers, presents, showing up places (work, school, home) when it was unwanted, leaving strange or potentially threatening items for the victim to find, doing thing to scare the victim or let them know the perpetrator had been there.</a:t>
            </a:r>
          </a:p>
          <a:p>
            <a:r>
              <a:rPr lang="en-US" dirty="0"/>
              <a:t>About 1 in 5 female victims and 1 in 14 male victims has experienced stalking between the ages of 1 and 17. </a:t>
            </a:r>
          </a:p>
          <a:p>
            <a:endParaRPr lang="en-US" dirty="0"/>
          </a:p>
        </p:txBody>
      </p:sp>
      <p:sp>
        <p:nvSpPr>
          <p:cNvPr id="4" name="Slide Number Placeholder 3"/>
          <p:cNvSpPr>
            <a:spLocks noGrp="1"/>
          </p:cNvSpPr>
          <p:nvPr>
            <p:ph type="sldNum" sz="quarter" idx="5"/>
          </p:nvPr>
        </p:nvSpPr>
        <p:spPr/>
        <p:txBody>
          <a:bodyPr/>
          <a:lstStyle/>
          <a:p>
            <a:fld id="{D5A0F109-7A9D-49FB-BDAD-48211FE6622E}" type="slidenum">
              <a:rPr lang="en-US" smtClean="0"/>
              <a:t>14</a:t>
            </a:fld>
            <a:endParaRPr lang="en-US"/>
          </a:p>
        </p:txBody>
      </p:sp>
    </p:spTree>
    <p:extLst>
      <p:ext uri="{BB962C8B-B14F-4D97-AF65-F5344CB8AC3E}">
        <p14:creationId xmlns:p14="http://schemas.microsoft.com/office/powerpoint/2010/main" val="67823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violence occurs in a relationship, without intervention, it will increase in regard to frequency and severity.</a:t>
            </a:r>
          </a:p>
        </p:txBody>
      </p:sp>
      <p:sp>
        <p:nvSpPr>
          <p:cNvPr id="4" name="Slide Number Placeholder 3"/>
          <p:cNvSpPr>
            <a:spLocks noGrp="1"/>
          </p:cNvSpPr>
          <p:nvPr>
            <p:ph type="sldNum" sz="quarter" idx="5"/>
          </p:nvPr>
        </p:nvSpPr>
        <p:spPr/>
        <p:txBody>
          <a:bodyPr/>
          <a:lstStyle/>
          <a:p>
            <a:fld id="{D5A0F109-7A9D-49FB-BDAD-48211FE6622E}" type="slidenum">
              <a:rPr lang="en-US" smtClean="0"/>
              <a:t>15</a:t>
            </a:fld>
            <a:endParaRPr lang="en-US"/>
          </a:p>
        </p:txBody>
      </p:sp>
    </p:spTree>
    <p:extLst>
      <p:ext uri="{BB962C8B-B14F-4D97-AF65-F5344CB8AC3E}">
        <p14:creationId xmlns:p14="http://schemas.microsoft.com/office/powerpoint/2010/main" val="4149231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0F109-7A9D-49FB-BDAD-48211FE6622E}" type="slidenum">
              <a:rPr lang="en-US" smtClean="0"/>
              <a:t>17</a:t>
            </a:fld>
            <a:endParaRPr lang="en-US"/>
          </a:p>
        </p:txBody>
      </p:sp>
    </p:spTree>
    <p:extLst>
      <p:ext uri="{BB962C8B-B14F-4D97-AF65-F5344CB8AC3E}">
        <p14:creationId xmlns:p14="http://schemas.microsoft.com/office/powerpoint/2010/main" val="608547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7725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238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anything surprise you about these statistics?</a:t>
            </a:r>
          </a:p>
          <a:p>
            <a:r>
              <a:rPr lang="en-US" dirty="0"/>
              <a:t>This list is by no means comprehensive. Trans and nonbinary people disproportionately experience violence in their daily lives. Other racial and ethnic groups may experience DV differently. This study also did not explore other confounding factors of DV, such as religious and cultural beliefs.</a:t>
            </a:r>
          </a:p>
          <a:p>
            <a:r>
              <a:rPr lang="en-US" dirty="0"/>
              <a:t>Just because some groups are more likely to experience DV, it doesn’t mean that there is something inherently different about those groups. </a:t>
            </a:r>
          </a:p>
          <a:p>
            <a:r>
              <a:rPr lang="en-US" dirty="0"/>
              <a:t>It is important to remember that identities and experiences are intersecting and overlapping, which means that nobody’s life experience is the same and each person’s identities impacts their life in a unique way. Abuse is a learned behavior and is a choice. We can achieve equality and reduce these numbers by providing the appropriate education and support to communities disproportionately, such as racial and sexual minorities, affected by abuse. </a:t>
            </a:r>
          </a:p>
          <a:p>
            <a:endParaRPr lang="en-US" dirty="0"/>
          </a:p>
          <a:p>
            <a:r>
              <a:rPr lang="en-US" dirty="0"/>
              <a:t>LGBTQ communities face additional challenges. Isolation is compounded by being a member of the LGBTQ community. Silence about partner violence within the LGBTQ community further isolates survivors and gives more control to abusers. Abusers may: threaten to out their partner; portray the violence as mutual; tell their partner that violence is normal in LGBTQ relationships; use HIV/AIDS status to maintain power and control</a:t>
            </a:r>
          </a:p>
        </p:txBody>
      </p:sp>
      <p:sp>
        <p:nvSpPr>
          <p:cNvPr id="4" name="Slide Number Placeholder 3"/>
          <p:cNvSpPr>
            <a:spLocks noGrp="1"/>
          </p:cNvSpPr>
          <p:nvPr>
            <p:ph type="sldNum" sz="quarter" idx="5"/>
          </p:nvPr>
        </p:nvSpPr>
        <p:spPr/>
        <p:txBody>
          <a:bodyPr/>
          <a:lstStyle/>
          <a:p>
            <a:fld id="{D5A0F109-7A9D-49FB-BDAD-48211FE6622E}" type="slidenum">
              <a:rPr lang="en-US" smtClean="0"/>
              <a:t>22</a:t>
            </a:fld>
            <a:endParaRPr lang="en-US"/>
          </a:p>
        </p:txBody>
      </p:sp>
    </p:spTree>
    <p:extLst>
      <p:ext uri="{BB962C8B-B14F-4D97-AF65-F5344CB8AC3E}">
        <p14:creationId xmlns:p14="http://schemas.microsoft.com/office/powerpoint/2010/main" val="1188257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Segoe UI" panose="020B0502040204020203" pitchFamily="34" charset="0"/>
              </a:rPr>
              <a:t>"This graphic shows that IPV is connected with many other social factors, including economic instability, housing insecurity, and substance misuse. I will highlight a few of these intersections:</a:t>
            </a:r>
            <a:br>
              <a:rPr lang="en-US" sz="1800" dirty="0">
                <a:effectLst/>
                <a:latin typeface="Segoe UI" panose="020B0502040204020203" pitchFamily="34" charset="0"/>
              </a:rPr>
            </a:br>
            <a:r>
              <a:rPr lang="en-US" sz="1800" dirty="0">
                <a:effectLst/>
                <a:latin typeface="Segoe UI" panose="020B0502040204020203" pitchFamily="34" charset="0"/>
              </a:rPr>
              <a:t>-Limited resources make it difficult for survivors to leave high-risk relationships...and economic abuse occurs in 90% of DV instances</a:t>
            </a:r>
            <a:br>
              <a:rPr lang="en-US" sz="1800" dirty="0">
                <a:effectLst/>
                <a:latin typeface="Segoe UI" panose="020B0502040204020203" pitchFamily="34" charset="0"/>
              </a:rPr>
            </a:br>
            <a:r>
              <a:rPr lang="en-US" sz="1800" dirty="0">
                <a:effectLst/>
                <a:latin typeface="Segoe UI" panose="020B0502040204020203" pitchFamily="34" charset="0"/>
              </a:rPr>
              <a:t>-1/3 of survivors return to violent relationships when they cannot find housing...and 2 in 5 survivors lose a car or home due to DV</a:t>
            </a:r>
            <a:br>
              <a:rPr lang="en-US" sz="1800" dirty="0">
                <a:effectLst/>
                <a:latin typeface="Segoe UI" panose="020B0502040204020203" pitchFamily="34" charset="0"/>
              </a:rPr>
            </a:br>
            <a:r>
              <a:rPr lang="en-US" sz="1800" dirty="0">
                <a:effectLst/>
                <a:latin typeface="Segoe UI" panose="020B0502040204020203" pitchFamily="34" charset="0"/>
              </a:rPr>
              <a:t>-Men are 11x more likely to use abuse on days of heavy drug use (NOTE: substance use does not cause abuse)…. And over 40% of survivors are coerced into substance use. </a:t>
            </a:r>
            <a:br>
              <a:rPr lang="en-US" sz="1800" dirty="0">
                <a:effectLst/>
                <a:latin typeface="Segoe UI" panose="020B0502040204020203" pitchFamily="34" charset="0"/>
              </a:rPr>
            </a:br>
            <a:r>
              <a:rPr lang="en-US" sz="1800" dirty="0">
                <a:effectLst/>
                <a:latin typeface="Segoe UI" panose="020B0502040204020203" pitchFamily="34" charset="0"/>
              </a:rPr>
              <a:t>Hopefully you can see how these social factors are interconnected with one another and with IPV, and how they exacerbate one another."</a:t>
            </a:r>
            <a:endParaRPr lang="en-US" sz="180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4243420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think you can notice when a relationship is abusive? Or when someone is being abusive?</a:t>
            </a:r>
          </a:p>
          <a:p>
            <a:r>
              <a:rPr lang="en-US" dirty="0"/>
              <a:t> </a:t>
            </a:r>
          </a:p>
          <a:p>
            <a:r>
              <a:rPr lang="en-US" dirty="0"/>
              <a:t>Have students list examples from personal experience, or from what they saw in the video.</a:t>
            </a:r>
          </a:p>
          <a:p>
            <a:endParaRPr lang="en-US" dirty="0"/>
          </a:p>
          <a:p>
            <a:r>
              <a:rPr lang="en-US" dirty="0"/>
              <a:t>Female/male stereotypes: belief that the woman or man has to hold certain roles in the relationship: </a:t>
            </a:r>
          </a:p>
          <a:p>
            <a:r>
              <a:rPr lang="en-US" dirty="0"/>
              <a:t>the woman cooks and cleans while the man goes to work; expectation that the male pays for the dates; males should make the final decisions</a:t>
            </a:r>
          </a:p>
          <a:p>
            <a:r>
              <a:rPr lang="en-US" dirty="0"/>
              <a:t>This can also impact TLGBQ+ relationships (manipulating the partner to think that abuse is reciprocal; denying gender identity of partner)</a:t>
            </a:r>
          </a:p>
          <a:p>
            <a:endParaRPr lang="en-US" dirty="0"/>
          </a:p>
          <a:p>
            <a:r>
              <a:rPr lang="en-US" dirty="0"/>
              <a:t>Witnessing DV at home: YOU CAN BREAK THE CYCLE!</a:t>
            </a:r>
          </a:p>
          <a:p>
            <a:endParaRPr lang="en-US" dirty="0"/>
          </a:p>
          <a:p>
            <a:r>
              <a:rPr lang="en-US" dirty="0"/>
              <a:t>Jekyll-Hyde—a split personality; modern example: the Hulk</a:t>
            </a:r>
          </a:p>
          <a:p>
            <a:endParaRPr lang="en-US" dirty="0"/>
          </a:p>
        </p:txBody>
      </p:sp>
      <p:sp>
        <p:nvSpPr>
          <p:cNvPr id="4" name="Slide Number Placeholder 3"/>
          <p:cNvSpPr>
            <a:spLocks noGrp="1"/>
          </p:cNvSpPr>
          <p:nvPr>
            <p:ph type="sldNum" sz="quarter" idx="5"/>
          </p:nvPr>
        </p:nvSpPr>
        <p:spPr/>
        <p:txBody>
          <a:bodyPr/>
          <a:lstStyle/>
          <a:p>
            <a:fld id="{D5A0F109-7A9D-49FB-BDAD-48211FE6622E}" type="slidenum">
              <a:rPr lang="en-US" smtClean="0"/>
              <a:t>26</a:t>
            </a:fld>
            <a:endParaRPr lang="en-US"/>
          </a:p>
        </p:txBody>
      </p:sp>
    </p:spTree>
    <p:extLst>
      <p:ext uri="{BB962C8B-B14F-4D97-AF65-F5344CB8AC3E}">
        <p14:creationId xmlns:p14="http://schemas.microsoft.com/office/powerpoint/2010/main" val="425190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think you could recognize when someone you know is experiencing violence or victimization?</a:t>
            </a:r>
          </a:p>
          <a:p>
            <a:endParaRPr lang="en-US" dirty="0"/>
          </a:p>
        </p:txBody>
      </p:sp>
      <p:sp>
        <p:nvSpPr>
          <p:cNvPr id="4" name="Slide Number Placeholder 3"/>
          <p:cNvSpPr>
            <a:spLocks noGrp="1"/>
          </p:cNvSpPr>
          <p:nvPr>
            <p:ph type="sldNum" sz="quarter" idx="5"/>
          </p:nvPr>
        </p:nvSpPr>
        <p:spPr/>
        <p:txBody>
          <a:bodyPr/>
          <a:lstStyle/>
          <a:p>
            <a:fld id="{D5A0F109-7A9D-49FB-BDAD-48211FE6622E}" type="slidenum">
              <a:rPr lang="en-US" smtClean="0"/>
              <a:t>27</a:t>
            </a:fld>
            <a:endParaRPr lang="en-US"/>
          </a:p>
        </p:txBody>
      </p:sp>
    </p:spTree>
    <p:extLst>
      <p:ext uri="{BB962C8B-B14F-4D97-AF65-F5344CB8AC3E}">
        <p14:creationId xmlns:p14="http://schemas.microsoft.com/office/powerpoint/2010/main" val="406942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Think about this… we’ll be together for 4 hours today. 4*60*20=4800. That means by the end of this presentation, 4800 people will experience physical abuse by an intimate partner.</a:t>
            </a:r>
          </a:p>
          <a:p>
            <a:pPr marL="139700" indent="0">
              <a:buNone/>
            </a:pPr>
            <a:endParaRPr lang="en-US" dirty="0"/>
          </a:p>
        </p:txBody>
      </p:sp>
    </p:spTree>
    <p:extLst>
      <p:ext uri="{BB962C8B-B14F-4D97-AF65-F5344CB8AC3E}">
        <p14:creationId xmlns:p14="http://schemas.microsoft.com/office/powerpoint/2010/main" val="419602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5f391192_045:notes"/>
          <p:cNvSpPr txBox="1">
            <a:spLocks noGrp="1"/>
          </p:cNvSpPr>
          <p:nvPr>
            <p:ph type="body" idx="1"/>
          </p:nvPr>
        </p:nvSpPr>
        <p:spPr>
          <a:xfrm>
            <a:off x="701041" y="4415790"/>
            <a:ext cx="5608320" cy="4183380"/>
          </a:xfrm>
          <a:prstGeom prst="rect">
            <a:avLst/>
          </a:prstGeom>
        </p:spPr>
        <p:txBody>
          <a:bodyPr spcFirstLastPara="1" wrap="square" lIns="92431" tIns="92431" rIns="92431" bIns="92431"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17:notes"/>
          <p:cNvSpPr txBox="1">
            <a:spLocks noGrp="1"/>
          </p:cNvSpPr>
          <p:nvPr>
            <p:ph type="body" idx="1"/>
          </p:nvPr>
        </p:nvSpPr>
        <p:spPr>
          <a:xfrm>
            <a:off x="701041" y="4415790"/>
            <a:ext cx="5608320" cy="4183380"/>
          </a:xfrm>
          <a:prstGeom prst="rect">
            <a:avLst/>
          </a:prstGeom>
        </p:spPr>
        <p:txBody>
          <a:bodyPr spcFirstLastPara="1" wrap="square" lIns="92431" tIns="92431" rIns="92431" bIns="92431"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4E8392-DBDA-4E3A-801F-954F698AD4B8}" type="slidenum">
              <a:rPr lang="en-US" smtClean="0"/>
              <a:t>8</a:t>
            </a:fld>
            <a:endParaRPr lang="en-US"/>
          </a:p>
        </p:txBody>
      </p:sp>
    </p:spTree>
    <p:extLst>
      <p:ext uri="{BB962C8B-B14F-4D97-AF65-F5344CB8AC3E}">
        <p14:creationId xmlns:p14="http://schemas.microsoft.com/office/powerpoint/2010/main" val="424462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4E8392-DBDA-4E3A-801F-954F698AD4B8}" type="slidenum">
              <a:rPr lang="en-US" smtClean="0"/>
              <a:t>9</a:t>
            </a:fld>
            <a:endParaRPr lang="en-US"/>
          </a:p>
        </p:txBody>
      </p:sp>
    </p:spTree>
    <p:extLst>
      <p:ext uri="{BB962C8B-B14F-4D97-AF65-F5344CB8AC3E}">
        <p14:creationId xmlns:p14="http://schemas.microsoft.com/office/powerpoint/2010/main" val="3799285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4E8392-DBDA-4E3A-801F-954F698AD4B8}" type="slidenum">
              <a:rPr lang="en-US" smtClean="0"/>
              <a:t>10</a:t>
            </a:fld>
            <a:endParaRPr lang="en-US"/>
          </a:p>
        </p:txBody>
      </p:sp>
    </p:spTree>
    <p:extLst>
      <p:ext uri="{BB962C8B-B14F-4D97-AF65-F5344CB8AC3E}">
        <p14:creationId xmlns:p14="http://schemas.microsoft.com/office/powerpoint/2010/main" val="384060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4E8392-DBDA-4E3A-801F-954F698AD4B8}" type="slidenum">
              <a:rPr lang="en-US" smtClean="0"/>
              <a:t>11</a:t>
            </a:fld>
            <a:endParaRPr lang="en-US"/>
          </a:p>
        </p:txBody>
      </p:sp>
    </p:spTree>
    <p:extLst>
      <p:ext uri="{BB962C8B-B14F-4D97-AF65-F5344CB8AC3E}">
        <p14:creationId xmlns:p14="http://schemas.microsoft.com/office/powerpoint/2010/main" val="240810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consent?</a:t>
            </a:r>
          </a:p>
          <a:p>
            <a:endParaRPr lang="en-US" dirty="0"/>
          </a:p>
          <a:p>
            <a:r>
              <a:rPr lang="en-US" dirty="0"/>
              <a:t>Consent is a clear, enthusiastic yes. Consent is always needed before touching another person’s body, whether sexual or not. You can give consent of you are informed (you know what you’re consenting to); willing (you can choose whether or not you want to without coercion and there’s no pressure); coherent (in a state that allow you to make a decision, not asleep or incapacitated); clear (you need to be able to give a clear enthusiastic yes)</a:t>
            </a:r>
          </a:p>
        </p:txBody>
      </p:sp>
      <p:sp>
        <p:nvSpPr>
          <p:cNvPr id="4" name="Slide Number Placeholder 3"/>
          <p:cNvSpPr>
            <a:spLocks noGrp="1"/>
          </p:cNvSpPr>
          <p:nvPr>
            <p:ph type="sldNum" sz="quarter" idx="5"/>
          </p:nvPr>
        </p:nvSpPr>
        <p:spPr/>
        <p:txBody>
          <a:bodyPr/>
          <a:lstStyle/>
          <a:p>
            <a:fld id="{D5A0F109-7A9D-49FB-BDAD-48211FE6622E}" type="slidenum">
              <a:rPr lang="en-US" smtClean="0"/>
              <a:t>12</a:t>
            </a:fld>
            <a:endParaRPr lang="en-US"/>
          </a:p>
        </p:txBody>
      </p:sp>
    </p:spTree>
    <p:extLst>
      <p:ext uri="{BB962C8B-B14F-4D97-AF65-F5344CB8AC3E}">
        <p14:creationId xmlns:p14="http://schemas.microsoft.com/office/powerpoint/2010/main" val="1399248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111940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B8543-78AC-4B27-A21E-0C43E7B311AE}"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176752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4169959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27852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4243987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1330498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58141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347209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2416402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7"/>
        <p:cNvGrpSpPr/>
        <p:nvPr/>
      </p:nvGrpSpPr>
      <p:grpSpPr>
        <a:xfrm>
          <a:off x="0" y="0"/>
          <a:ext cx="0" cy="0"/>
          <a:chOff x="0" y="0"/>
          <a:chExt cx="0" cy="0"/>
        </a:xfrm>
      </p:grpSpPr>
      <p:sp>
        <p:nvSpPr>
          <p:cNvPr id="101" name="Google Shape;101;p6"/>
          <p:cNvSpPr txBox="1">
            <a:spLocks noGrp="1"/>
          </p:cNvSpPr>
          <p:nvPr>
            <p:ph type="title"/>
          </p:nvPr>
        </p:nvSpPr>
        <p:spPr>
          <a:xfrm>
            <a:off x="1038800" y="1114667"/>
            <a:ext cx="8014000" cy="528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2" name="Google Shape;102;p6"/>
          <p:cNvSpPr txBox="1">
            <a:spLocks noGrp="1"/>
          </p:cNvSpPr>
          <p:nvPr>
            <p:ph type="body" idx="1"/>
          </p:nvPr>
        </p:nvSpPr>
        <p:spPr>
          <a:xfrm>
            <a:off x="1038767" y="2004733"/>
            <a:ext cx="3744400" cy="43580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2667"/>
            </a:lvl1pPr>
            <a:lvl2pPr marL="1219170" lvl="1" indent="-423323" rtl="0">
              <a:spcBef>
                <a:spcPts val="1067"/>
              </a:spcBef>
              <a:spcAft>
                <a:spcPts val="0"/>
              </a:spcAft>
              <a:buSzPts val="1400"/>
              <a:buChar char="⬡"/>
              <a:defRPr sz="2667"/>
            </a:lvl2pPr>
            <a:lvl3pPr marL="1828754" lvl="2" indent="-423323" rtl="0">
              <a:spcBef>
                <a:spcPts val="1067"/>
              </a:spcBef>
              <a:spcAft>
                <a:spcPts val="0"/>
              </a:spcAft>
              <a:buSzPts val="14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103" name="Google Shape;103;p6"/>
          <p:cNvSpPr txBox="1">
            <a:spLocks noGrp="1"/>
          </p:cNvSpPr>
          <p:nvPr>
            <p:ph type="body" idx="2"/>
          </p:nvPr>
        </p:nvSpPr>
        <p:spPr>
          <a:xfrm>
            <a:off x="5308405" y="2004733"/>
            <a:ext cx="3744400" cy="43580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2667"/>
            </a:lvl1pPr>
            <a:lvl2pPr marL="1219170" lvl="1" indent="-423323" rtl="0">
              <a:spcBef>
                <a:spcPts val="1067"/>
              </a:spcBef>
              <a:spcAft>
                <a:spcPts val="0"/>
              </a:spcAft>
              <a:buSzPts val="1400"/>
              <a:buChar char="⬡"/>
              <a:defRPr sz="2667"/>
            </a:lvl2pPr>
            <a:lvl3pPr marL="1828754" lvl="2" indent="-423323" rtl="0">
              <a:spcBef>
                <a:spcPts val="1067"/>
              </a:spcBef>
              <a:spcAft>
                <a:spcPts val="0"/>
              </a:spcAft>
              <a:buSzPts val="1400"/>
              <a:buChar char="⬡"/>
              <a:defRPr sz="2667"/>
            </a:lvl3pPr>
            <a:lvl4pPr marL="2438339" lvl="3" indent="-474121" rtl="0">
              <a:spcBef>
                <a:spcPts val="1067"/>
              </a:spcBef>
              <a:spcAft>
                <a:spcPts val="0"/>
              </a:spcAft>
              <a:buSzPts val="2000"/>
              <a:buChar char="●"/>
              <a:defRPr sz="2667"/>
            </a:lvl4pPr>
            <a:lvl5pPr marL="3047924" lvl="4" indent="-474121" rtl="0">
              <a:spcBef>
                <a:spcPts val="1067"/>
              </a:spcBef>
              <a:spcAft>
                <a:spcPts val="0"/>
              </a:spcAft>
              <a:buSzPts val="2000"/>
              <a:buChar char="○"/>
              <a:defRPr sz="2667"/>
            </a:lvl5pPr>
            <a:lvl6pPr marL="3657509" lvl="5" indent="-474121" rtl="0">
              <a:spcBef>
                <a:spcPts val="1067"/>
              </a:spcBef>
              <a:spcAft>
                <a:spcPts val="0"/>
              </a:spcAft>
              <a:buSzPts val="2000"/>
              <a:buChar char="■"/>
              <a:defRPr sz="2667"/>
            </a:lvl6pPr>
            <a:lvl7pPr marL="4267093" lvl="6" indent="-474121" rtl="0">
              <a:spcBef>
                <a:spcPts val="1067"/>
              </a:spcBef>
              <a:spcAft>
                <a:spcPts val="0"/>
              </a:spcAft>
              <a:buSzPts val="2000"/>
              <a:buChar char="●"/>
              <a:defRPr sz="2667"/>
            </a:lvl7pPr>
            <a:lvl8pPr marL="4876678" lvl="7" indent="-474121" rtl="0">
              <a:spcBef>
                <a:spcPts val="1067"/>
              </a:spcBef>
              <a:spcAft>
                <a:spcPts val="0"/>
              </a:spcAft>
              <a:buSzPts val="2000"/>
              <a:buChar char="○"/>
              <a:defRPr sz="2667"/>
            </a:lvl8pPr>
            <a:lvl9pPr marL="5486263" lvl="8" indent="-474121" rtl="0">
              <a:spcBef>
                <a:spcPts val="1067"/>
              </a:spcBef>
              <a:spcAft>
                <a:spcPts val="1067"/>
              </a:spcAft>
              <a:buSzPts val="2000"/>
              <a:buChar char="■"/>
              <a:defRPr sz="2667"/>
            </a:lvl9pPr>
          </a:lstStyle>
          <a:p>
            <a:endParaRPr/>
          </a:p>
        </p:txBody>
      </p:sp>
      <p:sp>
        <p:nvSpPr>
          <p:cNvPr id="104" name="Google Shape;104;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2096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05"/>
        <p:cNvGrpSpPr/>
        <p:nvPr/>
      </p:nvGrpSpPr>
      <p:grpSpPr>
        <a:xfrm>
          <a:off x="0" y="0"/>
          <a:ext cx="0" cy="0"/>
          <a:chOff x="0" y="0"/>
          <a:chExt cx="0" cy="0"/>
        </a:xfrm>
      </p:grpSpPr>
      <p:sp>
        <p:nvSpPr>
          <p:cNvPr id="119" name="Google Shape;119;p7"/>
          <p:cNvSpPr txBox="1">
            <a:spLocks noGrp="1"/>
          </p:cNvSpPr>
          <p:nvPr>
            <p:ph type="title"/>
          </p:nvPr>
        </p:nvSpPr>
        <p:spPr>
          <a:xfrm>
            <a:off x="1038800" y="1114667"/>
            <a:ext cx="8902800" cy="528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7"/>
          <p:cNvSpPr txBox="1">
            <a:spLocks noGrp="1"/>
          </p:cNvSpPr>
          <p:nvPr>
            <p:ph type="body" idx="1"/>
          </p:nvPr>
        </p:nvSpPr>
        <p:spPr>
          <a:xfrm>
            <a:off x="1038800" y="2004733"/>
            <a:ext cx="2773200" cy="43580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2400"/>
            </a:lvl1pPr>
            <a:lvl2pPr marL="1219170" lvl="1" indent="-423323" rtl="0">
              <a:spcBef>
                <a:spcPts val="1067"/>
              </a:spcBef>
              <a:spcAft>
                <a:spcPts val="0"/>
              </a:spcAft>
              <a:buSzPts val="1400"/>
              <a:buChar char="⬡"/>
              <a:defRPr sz="2400"/>
            </a:lvl2pPr>
            <a:lvl3pPr marL="1828754" lvl="2" indent="-423323" rtl="0">
              <a:spcBef>
                <a:spcPts val="1067"/>
              </a:spcBef>
              <a:spcAft>
                <a:spcPts val="0"/>
              </a:spcAft>
              <a:buSzPts val="14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121" name="Google Shape;121;p7"/>
          <p:cNvSpPr txBox="1">
            <a:spLocks noGrp="1"/>
          </p:cNvSpPr>
          <p:nvPr>
            <p:ph type="body" idx="2"/>
          </p:nvPr>
        </p:nvSpPr>
        <p:spPr>
          <a:xfrm>
            <a:off x="4103559" y="2004733"/>
            <a:ext cx="2773200" cy="43580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2400"/>
            </a:lvl1pPr>
            <a:lvl2pPr marL="1219170" lvl="1" indent="-423323" rtl="0">
              <a:spcBef>
                <a:spcPts val="1067"/>
              </a:spcBef>
              <a:spcAft>
                <a:spcPts val="0"/>
              </a:spcAft>
              <a:buSzPts val="1400"/>
              <a:buChar char="⬡"/>
              <a:defRPr sz="2400"/>
            </a:lvl2pPr>
            <a:lvl3pPr marL="1828754" lvl="2" indent="-423323" rtl="0">
              <a:spcBef>
                <a:spcPts val="1067"/>
              </a:spcBef>
              <a:spcAft>
                <a:spcPts val="0"/>
              </a:spcAft>
              <a:buSzPts val="14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122" name="Google Shape;122;p7"/>
          <p:cNvSpPr txBox="1">
            <a:spLocks noGrp="1"/>
          </p:cNvSpPr>
          <p:nvPr>
            <p:ph type="body" idx="3"/>
          </p:nvPr>
        </p:nvSpPr>
        <p:spPr>
          <a:xfrm>
            <a:off x="7168317" y="2004733"/>
            <a:ext cx="2773200" cy="4358000"/>
          </a:xfrm>
          <a:prstGeom prst="rect">
            <a:avLst/>
          </a:prstGeom>
        </p:spPr>
        <p:txBody>
          <a:bodyPr spcFirstLastPara="1" wrap="square" lIns="0" tIns="0" rIns="0" bIns="0" anchor="t" anchorCtr="0">
            <a:noAutofit/>
          </a:bodyPr>
          <a:lstStyle>
            <a:lvl1pPr marL="609585" lvl="0" indent="-423323" rtl="0">
              <a:spcBef>
                <a:spcPts val="0"/>
              </a:spcBef>
              <a:spcAft>
                <a:spcPts val="0"/>
              </a:spcAft>
              <a:buSzPts val="1400"/>
              <a:buChar char="⬢"/>
              <a:defRPr sz="2400"/>
            </a:lvl1pPr>
            <a:lvl2pPr marL="1219170" lvl="1" indent="-423323" rtl="0">
              <a:spcBef>
                <a:spcPts val="1067"/>
              </a:spcBef>
              <a:spcAft>
                <a:spcPts val="0"/>
              </a:spcAft>
              <a:buSzPts val="1400"/>
              <a:buChar char="⬡"/>
              <a:defRPr sz="2400"/>
            </a:lvl2pPr>
            <a:lvl3pPr marL="1828754" lvl="2" indent="-423323" rtl="0">
              <a:spcBef>
                <a:spcPts val="1067"/>
              </a:spcBef>
              <a:spcAft>
                <a:spcPts val="0"/>
              </a:spcAft>
              <a:buSzPts val="1400"/>
              <a:buChar char="⬡"/>
              <a:defRPr sz="2400"/>
            </a:lvl3pPr>
            <a:lvl4pPr marL="2438339" lvl="3" indent="-457189" rtl="0">
              <a:spcBef>
                <a:spcPts val="1067"/>
              </a:spcBef>
              <a:spcAft>
                <a:spcPts val="0"/>
              </a:spcAft>
              <a:buSzPts val="1800"/>
              <a:buChar char="●"/>
              <a:defRPr sz="2400"/>
            </a:lvl4pPr>
            <a:lvl5pPr marL="3047924" lvl="4" indent="-457189" rtl="0">
              <a:spcBef>
                <a:spcPts val="1067"/>
              </a:spcBef>
              <a:spcAft>
                <a:spcPts val="0"/>
              </a:spcAft>
              <a:buSzPts val="1800"/>
              <a:buChar char="○"/>
              <a:defRPr sz="2400"/>
            </a:lvl5pPr>
            <a:lvl6pPr marL="3657509" lvl="5" indent="-457189" rtl="0">
              <a:spcBef>
                <a:spcPts val="1067"/>
              </a:spcBef>
              <a:spcAft>
                <a:spcPts val="0"/>
              </a:spcAft>
              <a:buSzPts val="1800"/>
              <a:buChar char="■"/>
              <a:defRPr sz="2400"/>
            </a:lvl6pPr>
            <a:lvl7pPr marL="4267093" lvl="6" indent="-457189" rtl="0">
              <a:spcBef>
                <a:spcPts val="1067"/>
              </a:spcBef>
              <a:spcAft>
                <a:spcPts val="0"/>
              </a:spcAft>
              <a:buSzPts val="1800"/>
              <a:buChar char="●"/>
              <a:defRPr sz="2400"/>
            </a:lvl7pPr>
            <a:lvl8pPr marL="4876678" lvl="7" indent="-457189" rtl="0">
              <a:spcBef>
                <a:spcPts val="1067"/>
              </a:spcBef>
              <a:spcAft>
                <a:spcPts val="0"/>
              </a:spcAft>
              <a:buSzPts val="1800"/>
              <a:buChar char="○"/>
              <a:defRPr sz="2400"/>
            </a:lvl8pPr>
            <a:lvl9pPr marL="5486263" lvl="8" indent="-457189" rtl="0">
              <a:spcBef>
                <a:spcPts val="1067"/>
              </a:spcBef>
              <a:spcAft>
                <a:spcPts val="1067"/>
              </a:spcAft>
              <a:buSzPts val="1800"/>
              <a:buChar char="■"/>
              <a:defRPr sz="2400"/>
            </a:lvl9pPr>
          </a:lstStyle>
          <a:p>
            <a:endParaRPr/>
          </a:p>
        </p:txBody>
      </p:sp>
      <p:sp>
        <p:nvSpPr>
          <p:cNvPr id="123" name="Google Shape;123;p7"/>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00930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3195310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10/5/2023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1" name="Group 10">
            <a:extLst>
              <a:ext uri="{FF2B5EF4-FFF2-40B4-BE49-F238E27FC236}">
                <a16:creationId xmlns:a16="http://schemas.microsoft.com/office/drawing/2014/main" id="{D06E6D77-4CA3-764C-99E1-7D2CFE6B929E}"/>
              </a:ext>
            </a:extLst>
          </p:cNvPr>
          <p:cNvGrpSpPr/>
          <p:nvPr userDrawn="1"/>
        </p:nvGrpSpPr>
        <p:grpSpPr>
          <a:xfrm rot="5400000">
            <a:off x="-21619" y="1088453"/>
            <a:ext cx="910099" cy="99010"/>
            <a:chOff x="622418" y="280927"/>
            <a:chExt cx="2335705" cy="254101"/>
          </a:xfrm>
        </p:grpSpPr>
        <p:sp>
          <p:nvSpPr>
            <p:cNvPr id="12" name="Oval 11">
              <a:extLst>
                <a:ext uri="{FF2B5EF4-FFF2-40B4-BE49-F238E27FC236}">
                  <a16:creationId xmlns:a16="http://schemas.microsoft.com/office/drawing/2014/main" id="{1D155117-8A2A-414B-9598-C2919DF747DC}"/>
                </a:ext>
              </a:extLst>
            </p:cNvPr>
            <p:cNvSpPr/>
            <p:nvPr userDrawn="1"/>
          </p:nvSpPr>
          <p:spPr>
            <a:xfrm>
              <a:off x="1038739" y="280927"/>
              <a:ext cx="254101"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838F88-99DE-9246-A83B-9C7DB6AE99EF}"/>
                </a:ext>
              </a:extLst>
            </p:cNvPr>
            <p:cNvSpPr/>
            <p:nvPr userDrawn="1"/>
          </p:nvSpPr>
          <p:spPr>
            <a:xfrm>
              <a:off x="1455060" y="280927"/>
              <a:ext cx="254101"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D031FBA2-FD0D-7346-8941-4861923E15CF}"/>
                </a:ext>
              </a:extLst>
            </p:cNvPr>
            <p:cNvSpPr/>
            <p:nvPr userDrawn="1"/>
          </p:nvSpPr>
          <p:spPr>
            <a:xfrm>
              <a:off x="1871381" y="280927"/>
              <a:ext cx="254101"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22D5D5E-3339-5D47-9E1C-8897082672DB}"/>
                </a:ext>
              </a:extLst>
            </p:cNvPr>
            <p:cNvSpPr/>
            <p:nvPr userDrawn="1"/>
          </p:nvSpPr>
          <p:spPr>
            <a:xfrm>
              <a:off x="2287702" y="280927"/>
              <a:ext cx="254101"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13BE7267-458F-A141-8480-10E9FB553671}"/>
                </a:ext>
              </a:extLst>
            </p:cNvPr>
            <p:cNvSpPr/>
            <p:nvPr userDrawn="1"/>
          </p:nvSpPr>
          <p:spPr>
            <a:xfrm>
              <a:off x="2704022" y="280927"/>
              <a:ext cx="254101"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A71A438B-57BE-F445-AFBB-BBB2270E9BB4}"/>
                </a:ext>
              </a:extLst>
            </p:cNvPr>
            <p:cNvSpPr/>
            <p:nvPr userDrawn="1"/>
          </p:nvSpPr>
          <p:spPr>
            <a:xfrm>
              <a:off x="622418" y="280927"/>
              <a:ext cx="254101"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
            <a:extLst>
              <a:ext uri="{FF2B5EF4-FFF2-40B4-BE49-F238E27FC236}">
                <a16:creationId xmlns:a16="http://schemas.microsoft.com/office/drawing/2014/main" id="{040C74AA-3663-2A49-AA62-C9207F22BF3D}"/>
              </a:ext>
            </a:extLst>
          </p:cNvPr>
          <p:cNvSpPr>
            <a:spLocks noGrp="1"/>
          </p:cNvSpPr>
          <p:nvPr>
            <p:ph type="title" hasCustomPrompt="1"/>
          </p:nvPr>
        </p:nvSpPr>
        <p:spPr>
          <a:xfrm>
            <a:off x="1097280" y="421817"/>
            <a:ext cx="10058400" cy="1369074"/>
          </a:xfrm>
          <a:prstGeom prst="rect">
            <a:avLst/>
          </a:prstGeom>
        </p:spPr>
        <p:txBody>
          <a:bodyPr lIns="0" rIns="0" anchor="ctr">
            <a:normAutofit/>
          </a:bodyPr>
          <a:lstStyle>
            <a:lvl1pPr>
              <a:defRPr sz="4000" cap="all" baseline="0"/>
            </a:lvl1pPr>
          </a:lstStyle>
          <a:p>
            <a:r>
              <a:rPr lang="en-US" dirty="0"/>
              <a:t>Title Goes Here</a:t>
            </a:r>
          </a:p>
        </p:txBody>
      </p:sp>
      <p:sp>
        <p:nvSpPr>
          <p:cNvPr id="19" name="Oval 18">
            <a:extLst>
              <a:ext uri="{FF2B5EF4-FFF2-40B4-BE49-F238E27FC236}">
                <a16:creationId xmlns:a16="http://schemas.microsoft.com/office/drawing/2014/main" id="{8E70AAE0-F405-8C4D-B2F2-BC73ABD2560F}"/>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C72AC8A-19AA-5641-88DA-414732A1A643}"/>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B0FF4153-FE4A-204C-B4B4-F331F8058F73}"/>
              </a:ext>
            </a:extLst>
          </p:cNvPr>
          <p:cNvSpPr/>
          <p:nvPr userDrawn="1"/>
        </p:nvSpPr>
        <p:spPr>
          <a:xfrm>
            <a:off x="5664570" y="125360"/>
            <a:ext cx="176394" cy="176394"/>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C0910027-B57E-5C4C-B196-C2CF16EB6B83}"/>
              </a:ext>
            </a:extLst>
          </p:cNvPr>
          <p:cNvSpPr/>
          <p:nvPr userDrawn="1"/>
        </p:nvSpPr>
        <p:spPr>
          <a:xfrm>
            <a:off x="11383587" y="6035040"/>
            <a:ext cx="776923" cy="77692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2246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7873" y="758952"/>
            <a:ext cx="7356255" cy="3566160"/>
          </a:xfrm>
          <a:prstGeom prst="rect">
            <a:avLst/>
          </a:prstGeom>
        </p:spPr>
        <p:txBody>
          <a:bodyPr anchor="b" anchorCtr="0">
            <a:normAutofit/>
          </a:bodyPr>
          <a:lstStyle>
            <a:lvl1pPr algn="ctr">
              <a:lnSpc>
                <a:spcPct val="90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17873" y="4663440"/>
            <a:ext cx="7356255" cy="1143000"/>
          </a:xfrm>
        </p:spPr>
        <p:txBody>
          <a:bodyPr lIns="91440" rIns="91440" anchor="t" anchorCtr="0">
            <a:normAutofit/>
          </a:bodyPr>
          <a:lstStyle>
            <a:lvl1pPr marL="0" indent="0" algn="ctr">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158240" y="4485132"/>
            <a:ext cx="9875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10/5/2023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Oval 11">
            <a:extLst>
              <a:ext uri="{FF2B5EF4-FFF2-40B4-BE49-F238E27FC236}">
                <a16:creationId xmlns:a16="http://schemas.microsoft.com/office/drawing/2014/main" id="{8675A452-E352-BE40-9E44-7C0E90F4DBC5}"/>
              </a:ext>
            </a:extLst>
          </p:cNvPr>
          <p:cNvSpPr/>
          <p:nvPr userDrawn="1"/>
        </p:nvSpPr>
        <p:spPr>
          <a:xfrm>
            <a:off x="10429390" y="360726"/>
            <a:ext cx="1035859" cy="1035859"/>
          </a:xfrm>
          <a:prstGeom prst="ellipse">
            <a:avLst/>
          </a:prstGeom>
          <a:noFill/>
          <a:ln w="3810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2E00246-7C7C-8E48-B95E-02BE89F197F5}"/>
              </a:ext>
            </a:extLst>
          </p:cNvPr>
          <p:cNvSpPr/>
          <p:nvPr userDrawn="1"/>
        </p:nvSpPr>
        <p:spPr>
          <a:xfrm>
            <a:off x="10337662" y="4398630"/>
            <a:ext cx="1700492" cy="170049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BF1652A-A323-BC48-9A00-7ECF1C4E1DA4}"/>
              </a:ext>
            </a:extLst>
          </p:cNvPr>
          <p:cNvSpPr/>
          <p:nvPr userDrawn="1"/>
        </p:nvSpPr>
        <p:spPr>
          <a:xfrm>
            <a:off x="11634902" y="2565781"/>
            <a:ext cx="283407" cy="283407"/>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733BC29-8FD1-CB45-8FF6-0C7CC3CB423D}"/>
              </a:ext>
            </a:extLst>
          </p:cNvPr>
          <p:cNvSpPr/>
          <p:nvPr userDrawn="1"/>
        </p:nvSpPr>
        <p:spPr>
          <a:xfrm>
            <a:off x="458087" y="5430446"/>
            <a:ext cx="99011" cy="9901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C67EB1F-C984-B840-BD1F-FD174D01A3AF}"/>
              </a:ext>
            </a:extLst>
          </p:cNvPr>
          <p:cNvSpPr/>
          <p:nvPr userDrawn="1"/>
        </p:nvSpPr>
        <p:spPr>
          <a:xfrm>
            <a:off x="6135" y="0"/>
            <a:ext cx="1700492" cy="1700492"/>
          </a:xfrm>
          <a:prstGeom prst="ellipse">
            <a:avLst/>
          </a:prstGeom>
          <a:no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9D75F8B1-A294-E349-BD08-B06B2954212A}"/>
              </a:ext>
            </a:extLst>
          </p:cNvPr>
          <p:cNvGrpSpPr/>
          <p:nvPr userDrawn="1"/>
        </p:nvGrpSpPr>
        <p:grpSpPr>
          <a:xfrm>
            <a:off x="495300" y="0"/>
            <a:ext cx="11201400" cy="6880860"/>
            <a:chOff x="495300" y="0"/>
            <a:chExt cx="11201400" cy="6880860"/>
          </a:xfrm>
        </p:grpSpPr>
        <p:sp>
          <p:nvSpPr>
            <p:cNvPr id="33" name="Freeform 32">
              <a:extLst>
                <a:ext uri="{FF2B5EF4-FFF2-40B4-BE49-F238E27FC236}">
                  <a16:creationId xmlns:a16="http://schemas.microsoft.com/office/drawing/2014/main" id="{5942EFAD-842E-9C46-9853-C0F135D24007}"/>
                </a:ext>
              </a:extLst>
            </p:cNvPr>
            <p:cNvSpPr/>
            <p:nvPr userDrawn="1"/>
          </p:nvSpPr>
          <p:spPr>
            <a:xfrm>
              <a:off x="495300" y="0"/>
              <a:ext cx="1337265" cy="6880860"/>
            </a:xfrm>
            <a:custGeom>
              <a:avLst/>
              <a:gdLst>
                <a:gd name="connsiteX0" fmla="*/ 1173967 w 1337265"/>
                <a:gd name="connsiteY0" fmla="*/ 0 h 6880860"/>
                <a:gd name="connsiteX1" fmla="*/ 1319300 w 1337265"/>
                <a:gd name="connsiteY1" fmla="*/ 0 h 6880860"/>
                <a:gd name="connsiteX2" fmla="*/ 1204253 w 1337265"/>
                <a:gd name="connsiteY2" fmla="*/ 146399 h 6880860"/>
                <a:gd name="connsiteX3" fmla="*/ 114300 w 1337265"/>
                <a:gd name="connsiteY3" fmla="*/ 3429000 h 6880860"/>
                <a:gd name="connsiteX4" fmla="*/ 1204253 w 1337265"/>
                <a:gd name="connsiteY4" fmla="*/ 6711601 h 6880860"/>
                <a:gd name="connsiteX5" fmla="*/ 1337265 w 1337265"/>
                <a:gd name="connsiteY5" fmla="*/ 6880860 h 6880860"/>
                <a:gd name="connsiteX6" fmla="*/ 1191931 w 1337265"/>
                <a:gd name="connsiteY6" fmla="*/ 6880860 h 6880860"/>
                <a:gd name="connsiteX7" fmla="*/ 1112661 w 1337265"/>
                <a:gd name="connsiteY7" fmla="*/ 6779988 h 6880860"/>
                <a:gd name="connsiteX8" fmla="*/ 0 w 1337265"/>
                <a:gd name="connsiteY8" fmla="*/ 3429000 h 6880860"/>
                <a:gd name="connsiteX9" fmla="*/ 1112661 w 1337265"/>
                <a:gd name="connsiteY9" fmla="*/ 78012 h 6880860"/>
                <a:gd name="connsiteX10" fmla="*/ 1173967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173967" y="0"/>
                  </a:moveTo>
                  <a:lnTo>
                    <a:pt x="1319300" y="0"/>
                  </a:lnTo>
                  <a:lnTo>
                    <a:pt x="1204253" y="146399"/>
                  </a:lnTo>
                  <a:cubicBezTo>
                    <a:pt x="519693" y="1061765"/>
                    <a:pt x="114300" y="2198040"/>
                    <a:pt x="114300" y="3429000"/>
                  </a:cubicBezTo>
                  <a:cubicBezTo>
                    <a:pt x="114300" y="4659960"/>
                    <a:pt x="519693" y="5796235"/>
                    <a:pt x="1204253" y="6711601"/>
                  </a:cubicBezTo>
                  <a:lnTo>
                    <a:pt x="1337265" y="6880860"/>
                  </a:lnTo>
                  <a:lnTo>
                    <a:pt x="1191931" y="6880860"/>
                  </a:lnTo>
                  <a:lnTo>
                    <a:pt x="1112661" y="6779988"/>
                  </a:lnTo>
                  <a:cubicBezTo>
                    <a:pt x="413839" y="5845552"/>
                    <a:pt x="0" y="4685605"/>
                    <a:pt x="0" y="3429000"/>
                  </a:cubicBezTo>
                  <a:cubicBezTo>
                    <a:pt x="0" y="2172395"/>
                    <a:pt x="413839" y="1012448"/>
                    <a:pt x="1112661" y="78012"/>
                  </a:cubicBezTo>
                  <a:lnTo>
                    <a:pt x="117396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BE0B7AF7-52C0-EB45-93DE-79DFF44F5AAE}"/>
                </a:ext>
              </a:extLst>
            </p:cNvPr>
            <p:cNvSpPr/>
            <p:nvPr userDrawn="1"/>
          </p:nvSpPr>
          <p:spPr>
            <a:xfrm>
              <a:off x="10359435" y="0"/>
              <a:ext cx="1337265" cy="6880860"/>
            </a:xfrm>
            <a:custGeom>
              <a:avLst/>
              <a:gdLst>
                <a:gd name="connsiteX0" fmla="*/ 17965 w 1337265"/>
                <a:gd name="connsiteY0" fmla="*/ 0 h 6880860"/>
                <a:gd name="connsiteX1" fmla="*/ 163299 w 1337265"/>
                <a:gd name="connsiteY1" fmla="*/ 0 h 6880860"/>
                <a:gd name="connsiteX2" fmla="*/ 224604 w 1337265"/>
                <a:gd name="connsiteY2" fmla="*/ 78012 h 6880860"/>
                <a:gd name="connsiteX3" fmla="*/ 1337265 w 1337265"/>
                <a:gd name="connsiteY3" fmla="*/ 3429000 h 6880860"/>
                <a:gd name="connsiteX4" fmla="*/ 224604 w 1337265"/>
                <a:gd name="connsiteY4" fmla="*/ 6779988 h 6880860"/>
                <a:gd name="connsiteX5" fmla="*/ 145334 w 1337265"/>
                <a:gd name="connsiteY5" fmla="*/ 6880860 h 6880860"/>
                <a:gd name="connsiteX6" fmla="*/ 0 w 1337265"/>
                <a:gd name="connsiteY6" fmla="*/ 6880860 h 6880860"/>
                <a:gd name="connsiteX7" fmla="*/ 133012 w 1337265"/>
                <a:gd name="connsiteY7" fmla="*/ 6711601 h 6880860"/>
                <a:gd name="connsiteX8" fmla="*/ 1222965 w 1337265"/>
                <a:gd name="connsiteY8" fmla="*/ 3429000 h 6880860"/>
                <a:gd name="connsiteX9" fmla="*/ 133012 w 1337265"/>
                <a:gd name="connsiteY9" fmla="*/ 146399 h 6880860"/>
                <a:gd name="connsiteX10" fmla="*/ 17965 w 1337265"/>
                <a:gd name="connsiteY10" fmla="*/ 0 h 688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265" h="6880860">
                  <a:moveTo>
                    <a:pt x="17965" y="0"/>
                  </a:moveTo>
                  <a:lnTo>
                    <a:pt x="163299" y="0"/>
                  </a:lnTo>
                  <a:lnTo>
                    <a:pt x="224604" y="78012"/>
                  </a:lnTo>
                  <a:cubicBezTo>
                    <a:pt x="923426" y="1012448"/>
                    <a:pt x="1337265" y="2172395"/>
                    <a:pt x="1337265" y="3429000"/>
                  </a:cubicBezTo>
                  <a:cubicBezTo>
                    <a:pt x="1337265" y="4685605"/>
                    <a:pt x="923426" y="5845552"/>
                    <a:pt x="224604" y="6779988"/>
                  </a:cubicBezTo>
                  <a:lnTo>
                    <a:pt x="145334" y="6880860"/>
                  </a:lnTo>
                  <a:lnTo>
                    <a:pt x="0" y="6880860"/>
                  </a:lnTo>
                  <a:lnTo>
                    <a:pt x="133012" y="6711601"/>
                  </a:lnTo>
                  <a:cubicBezTo>
                    <a:pt x="817572" y="5796235"/>
                    <a:pt x="1222965" y="4659960"/>
                    <a:pt x="1222965" y="3429000"/>
                  </a:cubicBezTo>
                  <a:cubicBezTo>
                    <a:pt x="1222965" y="2198040"/>
                    <a:pt x="817572" y="1061765"/>
                    <a:pt x="133012" y="146399"/>
                  </a:cubicBezTo>
                  <a:lnTo>
                    <a:pt x="1796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08862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70"/>
        <p:cNvGrpSpPr/>
        <p:nvPr/>
      </p:nvGrpSpPr>
      <p:grpSpPr>
        <a:xfrm>
          <a:off x="0" y="0"/>
          <a:ext cx="0" cy="0"/>
          <a:chOff x="0" y="0"/>
          <a:chExt cx="0" cy="0"/>
        </a:xfrm>
      </p:grpSpPr>
      <p:sp>
        <p:nvSpPr>
          <p:cNvPr id="84" name="Google Shape;84;p5"/>
          <p:cNvSpPr txBox="1">
            <a:spLocks noGrp="1"/>
          </p:cNvSpPr>
          <p:nvPr>
            <p:ph type="title"/>
          </p:nvPr>
        </p:nvSpPr>
        <p:spPr>
          <a:xfrm>
            <a:off x="1038800" y="1114667"/>
            <a:ext cx="8014000" cy="528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5" name="Google Shape;85;p5"/>
          <p:cNvSpPr txBox="1">
            <a:spLocks noGrp="1"/>
          </p:cNvSpPr>
          <p:nvPr>
            <p:ph type="body" idx="1"/>
          </p:nvPr>
        </p:nvSpPr>
        <p:spPr>
          <a:xfrm>
            <a:off x="1038800" y="2004733"/>
            <a:ext cx="8014000" cy="3845600"/>
          </a:xfrm>
          <a:prstGeom prst="rect">
            <a:avLst/>
          </a:prstGeom>
        </p:spPr>
        <p:txBody>
          <a:bodyPr spcFirstLastPara="1" wrap="square" lIns="0" tIns="0" rIns="0" bIns="0" anchor="t" anchorCtr="0">
            <a:noAutofit/>
          </a:bodyPr>
          <a:lstStyle>
            <a:lvl1pPr marL="609585" lvl="0" indent="-440256" rtl="0">
              <a:spcBef>
                <a:spcPts val="0"/>
              </a:spcBef>
              <a:spcAft>
                <a:spcPts val="0"/>
              </a:spcAft>
              <a:buSzPts val="1600"/>
              <a:buChar char="⬢"/>
              <a:defRPr/>
            </a:lvl1pPr>
            <a:lvl2pPr marL="1219170" lvl="1" indent="-440256" rtl="0">
              <a:spcBef>
                <a:spcPts val="1067"/>
              </a:spcBef>
              <a:spcAft>
                <a:spcPts val="0"/>
              </a:spcAft>
              <a:buSzPts val="1600"/>
              <a:buChar char="⬡"/>
              <a:defRPr/>
            </a:lvl2pPr>
            <a:lvl3pPr marL="1828754" lvl="2" indent="-440256" rtl="0">
              <a:spcBef>
                <a:spcPts val="1067"/>
              </a:spcBef>
              <a:spcAft>
                <a:spcPts val="0"/>
              </a:spcAft>
              <a:buSzPts val="1600"/>
              <a:buChar char="⬡"/>
              <a:defRPr/>
            </a:lvl3pPr>
            <a:lvl4pPr marL="2438339" lvl="3" indent="-507987" rtl="0">
              <a:spcBef>
                <a:spcPts val="1067"/>
              </a:spcBef>
              <a:spcAft>
                <a:spcPts val="0"/>
              </a:spcAft>
              <a:buSzPts val="2400"/>
              <a:buChar char="●"/>
              <a:defRPr/>
            </a:lvl4pPr>
            <a:lvl5pPr marL="3047924" lvl="4" indent="-507987" rtl="0">
              <a:spcBef>
                <a:spcPts val="1067"/>
              </a:spcBef>
              <a:spcAft>
                <a:spcPts val="0"/>
              </a:spcAft>
              <a:buSzPts val="2400"/>
              <a:buChar char="○"/>
              <a:defRPr/>
            </a:lvl5pPr>
            <a:lvl6pPr marL="3657509" lvl="5" indent="-507987" rtl="0">
              <a:spcBef>
                <a:spcPts val="1067"/>
              </a:spcBef>
              <a:spcAft>
                <a:spcPts val="0"/>
              </a:spcAft>
              <a:buSzPts val="2400"/>
              <a:buChar char="■"/>
              <a:defRPr/>
            </a:lvl6pPr>
            <a:lvl7pPr marL="4267093" lvl="6" indent="-507987" rtl="0">
              <a:spcBef>
                <a:spcPts val="1067"/>
              </a:spcBef>
              <a:spcAft>
                <a:spcPts val="0"/>
              </a:spcAft>
              <a:buSzPts val="2400"/>
              <a:buChar char="●"/>
              <a:defRPr/>
            </a:lvl7pPr>
            <a:lvl8pPr marL="4876678" lvl="7" indent="-507987" rtl="0">
              <a:spcBef>
                <a:spcPts val="1067"/>
              </a:spcBef>
              <a:spcAft>
                <a:spcPts val="0"/>
              </a:spcAft>
              <a:buSzPts val="2400"/>
              <a:buChar char="○"/>
              <a:defRPr/>
            </a:lvl8pPr>
            <a:lvl9pPr marL="5486263" lvl="8" indent="-507987" rtl="0">
              <a:spcBef>
                <a:spcPts val="1067"/>
              </a:spcBef>
              <a:spcAft>
                <a:spcPts val="1067"/>
              </a:spcAft>
              <a:buSzPts val="2400"/>
              <a:buChar char="■"/>
              <a:defRPr/>
            </a:lvl9pPr>
          </a:lstStyle>
          <a:p>
            <a:endParaRPr/>
          </a:p>
        </p:txBody>
      </p:sp>
      <p:sp>
        <p:nvSpPr>
          <p:cNvPr id="86" name="Google Shape;86;p5"/>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97689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
        <p:cNvGrpSpPr/>
        <p:nvPr/>
      </p:nvGrpSpPr>
      <p:grpSpPr>
        <a:xfrm>
          <a:off x="0" y="0"/>
          <a:ext cx="0" cy="0"/>
          <a:chOff x="0" y="0"/>
          <a:chExt cx="0" cy="0"/>
        </a:xfrm>
      </p:grpSpPr>
      <p:sp>
        <p:nvSpPr>
          <p:cNvPr id="57" name="Google Shape;57;p4"/>
          <p:cNvSpPr txBox="1">
            <a:spLocks noGrp="1"/>
          </p:cNvSpPr>
          <p:nvPr>
            <p:ph type="body" idx="1"/>
          </p:nvPr>
        </p:nvSpPr>
        <p:spPr>
          <a:xfrm>
            <a:off x="3671933" y="1119700"/>
            <a:ext cx="4848000" cy="4848400"/>
          </a:xfrm>
          <a:prstGeom prst="rect">
            <a:avLst/>
          </a:prstGeom>
        </p:spPr>
        <p:txBody>
          <a:bodyPr spcFirstLastPara="1" wrap="square" lIns="0" tIns="0" rIns="0" bIns="0" anchor="ctr" anchorCtr="0">
            <a:noAutofit/>
          </a:bodyPr>
          <a:lstStyle>
            <a:lvl1pPr marL="609585" lvl="0" indent="-440256" algn="ctr" rtl="0">
              <a:spcBef>
                <a:spcPts val="0"/>
              </a:spcBef>
              <a:spcAft>
                <a:spcPts val="0"/>
              </a:spcAft>
              <a:buClr>
                <a:schemeClr val="lt1"/>
              </a:buClr>
              <a:buSzPts val="1600"/>
              <a:buChar char="⬢"/>
              <a:defRPr i="1">
                <a:solidFill>
                  <a:schemeClr val="lt1"/>
                </a:solidFill>
              </a:defRPr>
            </a:lvl1pPr>
            <a:lvl2pPr marL="1219170" lvl="1" indent="-440256" algn="ctr" rtl="0">
              <a:spcBef>
                <a:spcPts val="1067"/>
              </a:spcBef>
              <a:spcAft>
                <a:spcPts val="0"/>
              </a:spcAft>
              <a:buClr>
                <a:schemeClr val="lt1"/>
              </a:buClr>
              <a:buSzPts val="1600"/>
              <a:buChar char="⬡"/>
              <a:defRPr i="1">
                <a:solidFill>
                  <a:schemeClr val="lt1"/>
                </a:solidFill>
              </a:defRPr>
            </a:lvl2pPr>
            <a:lvl3pPr marL="1828754" lvl="2" indent="-440256" algn="ctr" rtl="0">
              <a:spcBef>
                <a:spcPts val="1067"/>
              </a:spcBef>
              <a:spcAft>
                <a:spcPts val="0"/>
              </a:spcAft>
              <a:buClr>
                <a:schemeClr val="lt1"/>
              </a:buClr>
              <a:buSzPts val="1600"/>
              <a:buChar char="⬡"/>
              <a:defRPr i="1">
                <a:solidFill>
                  <a:schemeClr val="lt1"/>
                </a:solidFill>
              </a:defRPr>
            </a:lvl3pPr>
            <a:lvl4pPr marL="2438339" lvl="3" indent="-507987" algn="ctr" rtl="0">
              <a:spcBef>
                <a:spcPts val="1067"/>
              </a:spcBef>
              <a:spcAft>
                <a:spcPts val="0"/>
              </a:spcAft>
              <a:buClr>
                <a:schemeClr val="lt1"/>
              </a:buClr>
              <a:buSzPts val="2400"/>
              <a:buChar char="●"/>
              <a:defRPr i="1">
                <a:solidFill>
                  <a:schemeClr val="lt1"/>
                </a:solidFill>
              </a:defRPr>
            </a:lvl4pPr>
            <a:lvl5pPr marL="3047924" lvl="4" indent="-507987" algn="ctr" rtl="0">
              <a:spcBef>
                <a:spcPts val="1067"/>
              </a:spcBef>
              <a:spcAft>
                <a:spcPts val="0"/>
              </a:spcAft>
              <a:buClr>
                <a:schemeClr val="lt1"/>
              </a:buClr>
              <a:buSzPts val="2400"/>
              <a:buChar char="○"/>
              <a:defRPr i="1">
                <a:solidFill>
                  <a:schemeClr val="lt1"/>
                </a:solidFill>
              </a:defRPr>
            </a:lvl5pPr>
            <a:lvl6pPr marL="3657509" lvl="5" indent="-507987" algn="ctr" rtl="0">
              <a:spcBef>
                <a:spcPts val="1067"/>
              </a:spcBef>
              <a:spcAft>
                <a:spcPts val="0"/>
              </a:spcAft>
              <a:buClr>
                <a:schemeClr val="lt1"/>
              </a:buClr>
              <a:buSzPts val="2400"/>
              <a:buChar char="■"/>
              <a:defRPr i="1">
                <a:solidFill>
                  <a:schemeClr val="lt1"/>
                </a:solidFill>
              </a:defRPr>
            </a:lvl6pPr>
            <a:lvl7pPr marL="4267093" lvl="6" indent="-507987" algn="ctr" rtl="0">
              <a:spcBef>
                <a:spcPts val="1067"/>
              </a:spcBef>
              <a:spcAft>
                <a:spcPts val="0"/>
              </a:spcAft>
              <a:buClr>
                <a:schemeClr val="lt1"/>
              </a:buClr>
              <a:buSzPts val="2400"/>
              <a:buChar char="●"/>
              <a:defRPr i="1">
                <a:solidFill>
                  <a:schemeClr val="lt1"/>
                </a:solidFill>
              </a:defRPr>
            </a:lvl7pPr>
            <a:lvl8pPr marL="4876678" lvl="7" indent="-507987" algn="ctr" rtl="0">
              <a:spcBef>
                <a:spcPts val="1067"/>
              </a:spcBef>
              <a:spcAft>
                <a:spcPts val="0"/>
              </a:spcAft>
              <a:buClr>
                <a:schemeClr val="lt1"/>
              </a:buClr>
              <a:buSzPts val="2400"/>
              <a:buChar char="○"/>
              <a:defRPr i="1">
                <a:solidFill>
                  <a:schemeClr val="lt1"/>
                </a:solidFill>
              </a:defRPr>
            </a:lvl8pPr>
            <a:lvl9pPr marL="5486263" lvl="8" indent="-507987" algn="ctr" rtl="0">
              <a:spcBef>
                <a:spcPts val="1067"/>
              </a:spcBef>
              <a:spcAft>
                <a:spcPts val="1067"/>
              </a:spcAft>
              <a:buClr>
                <a:schemeClr val="lt1"/>
              </a:buClr>
              <a:buSzPts val="2400"/>
              <a:buChar char="■"/>
              <a:defRPr i="1">
                <a:solidFill>
                  <a:schemeClr val="lt1"/>
                </a:solidFill>
              </a:defRPr>
            </a:lvl9pPr>
          </a:lstStyle>
          <a:p>
            <a:endParaRPr dirty="0"/>
          </a:p>
        </p:txBody>
      </p:sp>
      <p:sp>
        <p:nvSpPr>
          <p:cNvPr id="59" name="Google Shape;59;p4"/>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050640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Color background">
  <p:cSld name="Blank - Color background">
    <p:spTree>
      <p:nvGrpSpPr>
        <p:cNvPr id="1" name="Shape 172"/>
        <p:cNvGrpSpPr/>
        <p:nvPr/>
      </p:nvGrpSpPr>
      <p:grpSpPr>
        <a:xfrm>
          <a:off x="0" y="0"/>
          <a:ext cx="0" cy="0"/>
          <a:chOff x="0" y="0"/>
          <a:chExt cx="0" cy="0"/>
        </a:xfrm>
      </p:grpSpPr>
      <p:sp>
        <p:nvSpPr>
          <p:cNvPr id="173" name="Google Shape;173;p11"/>
          <p:cNvSpPr txBox="1">
            <a:spLocks noGrp="1"/>
          </p:cNvSpPr>
          <p:nvPr>
            <p:ph type="sldNum" idx="12"/>
          </p:nvPr>
        </p:nvSpPr>
        <p:spPr>
          <a:xfrm>
            <a:off x="11307445" y="6333135"/>
            <a:ext cx="731600" cy="524800"/>
          </a:xfrm>
          <a:prstGeom prst="rect">
            <a:avLst/>
          </a:prstGeom>
          <a:noFill/>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59681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98161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B8543-78AC-4B27-A21E-0C43E7B311AE}"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177223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4B8543-78AC-4B27-A21E-0C43E7B311AE}"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120964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349733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4053982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84B8543-78AC-4B27-A21E-0C43E7B311AE}" type="datetimeFigureOut">
              <a:rPr lang="en-US" smtClean="0"/>
              <a:t>10/5/2023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426787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B8543-78AC-4B27-A21E-0C43E7B311AE}"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86817-C79F-480B-9136-8AF93036C4B1}" type="slidenum">
              <a:rPr lang="en-US" smtClean="0"/>
              <a:t>‹#›</a:t>
            </a:fld>
            <a:endParaRPr lang="en-US"/>
          </a:p>
        </p:txBody>
      </p:sp>
    </p:spTree>
    <p:extLst>
      <p:ext uri="{BB962C8B-B14F-4D97-AF65-F5344CB8AC3E}">
        <p14:creationId xmlns:p14="http://schemas.microsoft.com/office/powerpoint/2010/main" val="409387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6">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7">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8">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9">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84B8543-78AC-4B27-A21E-0C43E7B311AE}" type="datetimeFigureOut">
              <a:rPr lang="en-US" smtClean="0"/>
              <a:t>10/5/2023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1486817-C79F-480B-9136-8AF93036C4B1}" type="slidenum">
              <a:rPr lang="en-US" smtClean="0"/>
              <a:t>‹#›</a:t>
            </a:fld>
            <a:endParaRPr lang="en-US"/>
          </a:p>
        </p:txBody>
      </p:sp>
    </p:spTree>
    <p:extLst>
      <p:ext uri="{BB962C8B-B14F-4D97-AF65-F5344CB8AC3E}">
        <p14:creationId xmlns:p14="http://schemas.microsoft.com/office/powerpoint/2010/main" val="201216375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mmwr/pdf/ss/ss6308.pdf"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academic.oup.com/hsw/article-abstract/29/4/307/816133"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hyperlink" Target="https://timesupfoundation.org/black-survivors-and-sexual-trauma/" TargetMode="External"/><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youtu.be/EUOdi2jPTVY" TargetMode="Externa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cspittsburgh.org/bright-sky/#AppHelp"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54E54-DFFC-E3E2-42F3-22D90E449991}"/>
              </a:ext>
            </a:extLst>
          </p:cNvPr>
          <p:cNvSpPr>
            <a:spLocks noGrp="1"/>
          </p:cNvSpPr>
          <p:nvPr>
            <p:ph type="ctrTitle"/>
          </p:nvPr>
        </p:nvSpPr>
        <p:spPr/>
        <p:txBody>
          <a:bodyPr>
            <a:normAutofit fontScale="90000"/>
          </a:bodyPr>
          <a:lstStyle/>
          <a:p>
            <a:pPr algn="ctr"/>
            <a:r>
              <a:rPr lang="en-US" dirty="0"/>
              <a:t>Women’s Center &amp; Shelter of Greater Pittsburgh</a:t>
            </a:r>
            <a:br>
              <a:rPr lang="en-US" dirty="0"/>
            </a:br>
            <a:r>
              <a:rPr lang="en-US" sz="4000" dirty="0"/>
              <a:t>IPV Homeless Provider Program</a:t>
            </a:r>
          </a:p>
        </p:txBody>
      </p:sp>
      <p:sp>
        <p:nvSpPr>
          <p:cNvPr id="3" name="Subtitle 2">
            <a:extLst>
              <a:ext uri="{FF2B5EF4-FFF2-40B4-BE49-F238E27FC236}">
                <a16:creationId xmlns:a16="http://schemas.microsoft.com/office/drawing/2014/main" id="{C98E84E3-98D8-3C6E-2522-31866E298B5E}"/>
              </a:ext>
            </a:extLst>
          </p:cNvPr>
          <p:cNvSpPr>
            <a:spLocks noGrp="1"/>
          </p:cNvSpPr>
          <p:nvPr>
            <p:ph type="subTitle" idx="1"/>
          </p:nvPr>
        </p:nvSpPr>
        <p:spPr/>
        <p:txBody>
          <a:bodyPr/>
          <a:lstStyle/>
          <a:p>
            <a:pPr algn="ctr"/>
            <a:r>
              <a:rPr lang="en-US" dirty="0"/>
              <a:t>Presented by Matthew Grayson - </a:t>
            </a:r>
            <a:r>
              <a:rPr lang="en-US" dirty="0" err="1"/>
              <a:t>Ipv</a:t>
            </a:r>
            <a:r>
              <a:rPr lang="en-US" dirty="0"/>
              <a:t> homeless provider supervisor</a:t>
            </a:r>
          </a:p>
        </p:txBody>
      </p:sp>
    </p:spTree>
    <p:extLst>
      <p:ext uri="{BB962C8B-B14F-4D97-AF65-F5344CB8AC3E}">
        <p14:creationId xmlns:p14="http://schemas.microsoft.com/office/powerpoint/2010/main" val="152198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DFD940-85AC-4CCA-8FFA-85B323CB4684}"/>
              </a:ext>
            </a:extLst>
          </p:cNvPr>
          <p:cNvSpPr>
            <a:spLocks noGrp="1"/>
          </p:cNvSpPr>
          <p:nvPr>
            <p:ph sz="half" idx="1"/>
          </p:nvPr>
        </p:nvSpPr>
        <p:spPr>
          <a:xfrm>
            <a:off x="619760" y="2194560"/>
            <a:ext cx="6257290" cy="4024125"/>
          </a:xfrm>
        </p:spPr>
        <p:txBody>
          <a:bodyPr vert="horz" lIns="91440" tIns="45720" rIns="91440" bIns="45720" numCol="2" rtlCol="0">
            <a:normAutofit lnSpcReduction="10000"/>
          </a:bodyPr>
          <a:lstStyle/>
          <a:p>
            <a:pPr marL="0" indent="0">
              <a:buNone/>
            </a:pPr>
            <a:r>
              <a:rPr lang="en-US" sz="3200" b="1" i="1" dirty="0">
                <a:solidFill>
                  <a:srgbClr val="FFC000"/>
                </a:solidFill>
              </a:rPr>
              <a:t>Examples include:</a:t>
            </a:r>
          </a:p>
          <a:p>
            <a:r>
              <a:rPr lang="en-US" sz="3200" dirty="0"/>
              <a:t>Mind games</a:t>
            </a:r>
          </a:p>
          <a:p>
            <a:r>
              <a:rPr lang="en-US" sz="3200" dirty="0"/>
              <a:t>Put downs</a:t>
            </a:r>
          </a:p>
          <a:p>
            <a:r>
              <a:rPr lang="en-US" sz="3200" dirty="0"/>
              <a:t>Accusations</a:t>
            </a:r>
          </a:p>
          <a:p>
            <a:r>
              <a:rPr lang="en-US" sz="3200" dirty="0"/>
              <a:t>Blaming</a:t>
            </a:r>
          </a:p>
          <a:p>
            <a:r>
              <a:rPr lang="en-US" sz="3200" dirty="0"/>
              <a:t>Humiliation</a:t>
            </a:r>
          </a:p>
          <a:p>
            <a:r>
              <a:rPr lang="en-US" sz="3200" dirty="0"/>
              <a:t>Demanding attention</a:t>
            </a:r>
          </a:p>
          <a:p>
            <a:r>
              <a:rPr lang="en-US" sz="3200" dirty="0"/>
              <a:t>Name calling </a:t>
            </a:r>
          </a:p>
          <a:p>
            <a:r>
              <a:rPr lang="en-US" sz="3200" dirty="0"/>
              <a:t>Bullying</a:t>
            </a:r>
          </a:p>
          <a:p>
            <a:r>
              <a:rPr lang="en-US" sz="3200" dirty="0"/>
              <a:t>Lying</a:t>
            </a:r>
          </a:p>
          <a:p>
            <a:r>
              <a:rPr lang="en-US" sz="3200" dirty="0"/>
              <a:t>Gaslighting</a:t>
            </a:r>
          </a:p>
        </p:txBody>
      </p:sp>
      <p:pic>
        <p:nvPicPr>
          <p:cNvPr id="5122" name="Picture 2" descr="Cindy Smurf (cindysmurf45) - Profile | Pinterest">
            <a:extLst>
              <a:ext uri="{FF2B5EF4-FFF2-40B4-BE49-F238E27FC236}">
                <a16:creationId xmlns:a16="http://schemas.microsoft.com/office/drawing/2014/main" id="{4368EF2D-D021-4AF0-9AB1-AECB9173A48E}"/>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32" r="-2" b="2257"/>
          <a:stretch/>
        </p:blipFill>
        <p:spPr bwMode="auto">
          <a:xfrm>
            <a:off x="7496809" y="499055"/>
            <a:ext cx="3800137" cy="55774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E87C328-BD94-489C-A54C-3A29DE311D76}"/>
              </a:ext>
            </a:extLst>
          </p:cNvPr>
          <p:cNvSpPr>
            <a:spLocks noGrp="1"/>
          </p:cNvSpPr>
          <p:nvPr>
            <p:ph type="title"/>
          </p:nvPr>
        </p:nvSpPr>
        <p:spPr>
          <a:xfrm>
            <a:off x="619759" y="764373"/>
            <a:ext cx="6257291" cy="1293028"/>
          </a:xfrm>
        </p:spPr>
        <p:txBody>
          <a:bodyPr vert="horz" lIns="91440" tIns="45720" rIns="91440" bIns="45720" rtlCol="0" anchor="ctr">
            <a:normAutofit fontScale="90000"/>
          </a:bodyPr>
          <a:lstStyle/>
          <a:p>
            <a:r>
              <a:rPr lang="en-US"/>
              <a:t>Mental/Emotional Abuse</a:t>
            </a:r>
          </a:p>
        </p:txBody>
      </p:sp>
      <p:sp>
        <p:nvSpPr>
          <p:cNvPr id="6" name="TextBox 5">
            <a:extLst>
              <a:ext uri="{FF2B5EF4-FFF2-40B4-BE49-F238E27FC236}">
                <a16:creationId xmlns:a16="http://schemas.microsoft.com/office/drawing/2014/main" id="{56B38B37-5AE5-4278-8FB1-201156B1FFEE}"/>
              </a:ext>
            </a:extLst>
          </p:cNvPr>
          <p:cNvSpPr txBox="1"/>
          <p:nvPr/>
        </p:nvSpPr>
        <p:spPr>
          <a:xfrm>
            <a:off x="841242" y="6404153"/>
            <a:ext cx="10509516" cy="369332"/>
          </a:xfrm>
          <a:prstGeom prst="rect">
            <a:avLst/>
          </a:prstGeom>
          <a:noFill/>
        </p:spPr>
        <p:txBody>
          <a:bodyPr wrap="square" rtlCol="0" anchor="ctr">
            <a:spAutoFit/>
          </a:bodyPr>
          <a:lstStyle/>
          <a:p>
            <a:pPr algn="ctr">
              <a:spcAft>
                <a:spcPts val="600"/>
              </a:spcAft>
            </a:pP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8813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87C328-BD94-489C-A54C-3A29DE311D76}"/>
              </a:ext>
            </a:extLst>
          </p:cNvPr>
          <p:cNvSpPr>
            <a:spLocks noGrp="1"/>
          </p:cNvSpPr>
          <p:nvPr>
            <p:ph type="title"/>
          </p:nvPr>
        </p:nvSpPr>
        <p:spPr>
          <a:xfrm>
            <a:off x="619759" y="764373"/>
            <a:ext cx="6257291" cy="1293028"/>
          </a:xfrm>
        </p:spPr>
        <p:txBody>
          <a:bodyPr vert="horz" lIns="91440" tIns="45720" rIns="91440" bIns="45720" rtlCol="0" anchor="ctr">
            <a:normAutofit fontScale="90000"/>
          </a:bodyPr>
          <a:lstStyle/>
          <a:p>
            <a:pPr algn="r"/>
            <a:r>
              <a:rPr lang="en-US" sz="4000" dirty="0"/>
              <a:t>Mental/Emotional Abuse</a:t>
            </a:r>
          </a:p>
        </p:txBody>
      </p:sp>
      <p:pic>
        <p:nvPicPr>
          <p:cNvPr id="6146" name="Picture 2" descr="Mental Abuse – 4am Is A Lonely Place">
            <a:extLst>
              <a:ext uri="{FF2B5EF4-FFF2-40B4-BE49-F238E27FC236}">
                <a16:creationId xmlns:a16="http://schemas.microsoft.com/office/drawing/2014/main" id="{C5067028-DA54-4B0C-8581-D4CF2CB802E1}"/>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886" r="3823"/>
          <a:stretch/>
        </p:blipFill>
        <p:spPr bwMode="auto">
          <a:xfrm>
            <a:off x="7188734" y="185382"/>
            <a:ext cx="4209373" cy="617813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BDFD940-85AC-4CCA-8FFA-85B323CB4684}"/>
              </a:ext>
            </a:extLst>
          </p:cNvPr>
          <p:cNvSpPr>
            <a:spLocks noGrp="1"/>
          </p:cNvSpPr>
          <p:nvPr>
            <p:ph type="body" sz="half" idx="2"/>
          </p:nvPr>
        </p:nvSpPr>
        <p:spPr>
          <a:xfrm>
            <a:off x="465719" y="2035745"/>
            <a:ext cx="6257290" cy="4211051"/>
          </a:xfrm>
        </p:spPr>
        <p:txBody>
          <a:bodyPr vert="horz" lIns="91440" tIns="45720" rIns="91440" bIns="45720" numCol="2" rtlCol="0">
            <a:normAutofit lnSpcReduction="10000"/>
          </a:bodyPr>
          <a:lstStyle/>
          <a:p>
            <a:r>
              <a:rPr lang="en-US" sz="2400" b="1" i="1" dirty="0">
                <a:solidFill>
                  <a:srgbClr val="FFC000"/>
                </a:solidFill>
              </a:rPr>
              <a:t>Examples include:</a:t>
            </a:r>
          </a:p>
          <a:p>
            <a:pPr indent="-228600">
              <a:buFont typeface="Arial" panose="020B0604020202020204" pitchFamily="34" charset="0"/>
              <a:buChar char="•"/>
            </a:pPr>
            <a:r>
              <a:rPr lang="en-US" sz="2400" dirty="0"/>
              <a:t>Threatening a partner or harming their sense of self-worth</a:t>
            </a:r>
          </a:p>
          <a:p>
            <a:pPr indent="-228600">
              <a:buFont typeface="Arial" panose="020B0604020202020204" pitchFamily="34" charset="0"/>
              <a:buChar char="•"/>
            </a:pPr>
            <a:r>
              <a:rPr lang="en-US" sz="2400" dirty="0"/>
              <a:t>Labelling as stupid</a:t>
            </a:r>
          </a:p>
          <a:p>
            <a:pPr indent="-228600">
              <a:buFont typeface="Arial" panose="020B0604020202020204" pitchFamily="34" charset="0"/>
              <a:buChar char="•"/>
            </a:pPr>
            <a:r>
              <a:rPr lang="en-US" sz="2400" dirty="0"/>
              <a:t>Intimidating</a:t>
            </a:r>
          </a:p>
          <a:p>
            <a:pPr indent="-228600">
              <a:buFont typeface="Arial" panose="020B0604020202020204" pitchFamily="34" charset="0"/>
              <a:buChar char="•"/>
            </a:pPr>
            <a:r>
              <a:rPr lang="en-US" sz="2400" dirty="0"/>
              <a:t>Threatening suicide</a:t>
            </a:r>
          </a:p>
          <a:p>
            <a:pPr indent="-228600">
              <a:buFont typeface="Arial" panose="020B0604020202020204" pitchFamily="34" charset="0"/>
              <a:buChar char="•"/>
            </a:pPr>
            <a:r>
              <a:rPr lang="en-US" sz="2400" dirty="0"/>
              <a:t>Isolation</a:t>
            </a:r>
          </a:p>
          <a:p>
            <a:pPr indent="-228600">
              <a:buFont typeface="Arial" panose="020B0604020202020204" pitchFamily="34" charset="0"/>
              <a:buChar char="•"/>
            </a:pPr>
            <a:r>
              <a:rPr lang="en-US" sz="2400" dirty="0"/>
              <a:t>Threatening to “out”</a:t>
            </a:r>
          </a:p>
          <a:p>
            <a:pPr indent="-228600">
              <a:buFont typeface="Arial" panose="020B0604020202020204" pitchFamily="34" charset="0"/>
              <a:buChar char="•"/>
            </a:pPr>
            <a:r>
              <a:rPr lang="en-US" sz="2400" dirty="0"/>
              <a:t>Using the wrong pronouns</a:t>
            </a:r>
          </a:p>
          <a:p>
            <a:pPr indent="-228600">
              <a:buFont typeface="Arial" panose="020B0604020202020204" pitchFamily="34" charset="0"/>
              <a:buChar char="•"/>
            </a:pPr>
            <a:r>
              <a:rPr lang="en-US" sz="2400" dirty="0"/>
              <a:t>Denying partner’s gender identity</a:t>
            </a:r>
          </a:p>
          <a:p>
            <a:pPr indent="-228600">
              <a:buFont typeface="Arial" panose="020B0604020202020204" pitchFamily="34" charset="0"/>
              <a:buChar char="•"/>
            </a:pPr>
            <a:r>
              <a:rPr lang="en-US" sz="2400" dirty="0"/>
              <a:t>Using citizenship status to manipulate</a:t>
            </a:r>
          </a:p>
          <a:p>
            <a:pPr indent="-228600">
              <a:buFont typeface="Arial" panose="020B0604020202020204" pitchFamily="34" charset="0"/>
              <a:buChar char="•"/>
            </a:pPr>
            <a:r>
              <a:rPr lang="en-US" sz="2400" dirty="0"/>
              <a:t>Throwing things</a:t>
            </a:r>
          </a:p>
          <a:p>
            <a:pPr indent="-228600">
              <a:buFont typeface="Arial" panose="020B0604020202020204" pitchFamily="34" charset="0"/>
              <a:buChar char="•"/>
            </a:pPr>
            <a:r>
              <a:rPr lang="en-US" sz="2400" dirty="0"/>
              <a:t>Punching walls</a:t>
            </a:r>
          </a:p>
        </p:txBody>
      </p:sp>
      <p:sp>
        <p:nvSpPr>
          <p:cNvPr id="6" name="TextBox 5">
            <a:extLst>
              <a:ext uri="{FF2B5EF4-FFF2-40B4-BE49-F238E27FC236}">
                <a16:creationId xmlns:a16="http://schemas.microsoft.com/office/drawing/2014/main" id="{E5047AAE-9176-45A6-9469-2429DEE21B49}"/>
              </a:ext>
            </a:extLst>
          </p:cNvPr>
          <p:cNvSpPr txBox="1"/>
          <p:nvPr/>
        </p:nvSpPr>
        <p:spPr>
          <a:xfrm>
            <a:off x="841242" y="6404153"/>
            <a:ext cx="10509516" cy="369332"/>
          </a:xfrm>
          <a:prstGeom prst="rect">
            <a:avLst/>
          </a:prstGeom>
          <a:noFill/>
        </p:spPr>
        <p:txBody>
          <a:bodyPr wrap="square" rtlCol="0" anchor="ctr">
            <a:spAutoFit/>
          </a:bodyPr>
          <a:lstStyle/>
          <a:p>
            <a:pPr algn="ctr">
              <a:spcAft>
                <a:spcPts val="600"/>
              </a:spcAft>
            </a:pP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572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67F70F-7E3E-4D36-B46E-F61ACFB94EE8}"/>
              </a:ext>
            </a:extLst>
          </p:cNvPr>
          <p:cNvSpPr>
            <a:spLocks noGrp="1"/>
          </p:cNvSpPr>
          <p:nvPr>
            <p:ph type="title"/>
          </p:nvPr>
        </p:nvSpPr>
        <p:spPr>
          <a:xfrm>
            <a:off x="685800" y="1812758"/>
            <a:ext cx="6873240" cy="670560"/>
          </a:xfrm>
        </p:spPr>
        <p:txBody>
          <a:bodyPr>
            <a:normAutofit fontScale="90000"/>
          </a:bodyPr>
          <a:lstStyle/>
          <a:p>
            <a:r>
              <a:rPr lang="en-US" dirty="0"/>
              <a:t>Sexual Abuse</a:t>
            </a:r>
            <a:br>
              <a:rPr lang="en-US" dirty="0"/>
            </a:br>
            <a:br>
              <a:rPr lang="en-US" dirty="0"/>
            </a:br>
            <a:r>
              <a:rPr lang="en-US" sz="2200" dirty="0"/>
              <a:t>Coercing or forcing a partner to engage in a sex act when they do not or cannot consent</a:t>
            </a:r>
            <a:br>
              <a:rPr lang="en-US" dirty="0"/>
            </a:br>
            <a:endParaRPr lang="en-US" dirty="0"/>
          </a:p>
        </p:txBody>
      </p:sp>
      <p:sp>
        <p:nvSpPr>
          <p:cNvPr id="2" name="Content Placeholder 1">
            <a:extLst>
              <a:ext uri="{FF2B5EF4-FFF2-40B4-BE49-F238E27FC236}">
                <a16:creationId xmlns:a16="http://schemas.microsoft.com/office/drawing/2014/main" id="{9BDFD940-85AC-4CCA-8FFA-85B323CB4684}"/>
              </a:ext>
            </a:extLst>
          </p:cNvPr>
          <p:cNvSpPr>
            <a:spLocks noGrp="1"/>
          </p:cNvSpPr>
          <p:nvPr>
            <p:ph type="body" sz="half" idx="2"/>
          </p:nvPr>
        </p:nvSpPr>
        <p:spPr>
          <a:xfrm>
            <a:off x="685800" y="2338939"/>
            <a:ext cx="6873240" cy="3879745"/>
          </a:xfrm>
        </p:spPr>
        <p:txBody>
          <a:bodyPr vert="horz" lIns="91440" tIns="45720" rIns="91440" bIns="45720" numCol="2" rtlCol="0">
            <a:normAutofit/>
          </a:bodyPr>
          <a:lstStyle/>
          <a:p>
            <a:r>
              <a:rPr lang="en-US" sz="2400" b="1" i="1" dirty="0">
                <a:solidFill>
                  <a:srgbClr val="FFC000"/>
                </a:solidFill>
              </a:rPr>
              <a:t>Examples include:</a:t>
            </a:r>
          </a:p>
          <a:p>
            <a:pPr indent="-228600">
              <a:buFont typeface="Arial" panose="020B0604020202020204" pitchFamily="34" charset="0"/>
              <a:buChar char="•"/>
            </a:pPr>
            <a:r>
              <a:rPr lang="en-US" sz="2400" dirty="0"/>
              <a:t>Rape</a:t>
            </a:r>
          </a:p>
          <a:p>
            <a:pPr indent="-228600">
              <a:buFont typeface="Arial" panose="020B0604020202020204" pitchFamily="34" charset="0"/>
              <a:buChar char="•"/>
            </a:pPr>
            <a:r>
              <a:rPr lang="en-US" sz="2400" dirty="0"/>
              <a:t>Unwanted touching</a:t>
            </a:r>
          </a:p>
          <a:p>
            <a:pPr indent="-228600">
              <a:buFont typeface="Arial" panose="020B0604020202020204" pitchFamily="34" charset="0"/>
              <a:buChar char="•"/>
            </a:pPr>
            <a:r>
              <a:rPr lang="en-US" sz="2400" dirty="0"/>
              <a:t>Cheating</a:t>
            </a:r>
          </a:p>
          <a:p>
            <a:pPr indent="-228600">
              <a:buFont typeface="Arial" panose="020B0604020202020204" pitchFamily="34" charset="0"/>
              <a:buChar char="•"/>
            </a:pPr>
            <a:r>
              <a:rPr lang="en-US" sz="2400" dirty="0"/>
              <a:t>Manipulating to have sex</a:t>
            </a:r>
          </a:p>
          <a:p>
            <a:pPr indent="-228600">
              <a:buFont typeface="Arial" panose="020B0604020202020204" pitchFamily="34" charset="0"/>
              <a:buChar char="•"/>
            </a:pPr>
            <a:endParaRPr lang="en-US" sz="2400" dirty="0"/>
          </a:p>
          <a:p>
            <a:pPr indent="-228600">
              <a:buFont typeface="Arial" panose="020B0604020202020204" pitchFamily="34" charset="0"/>
              <a:buChar char="•"/>
            </a:pPr>
            <a:endParaRPr lang="en-US" sz="2400" dirty="0"/>
          </a:p>
          <a:p>
            <a:pPr indent="-228600">
              <a:buFont typeface="Arial" panose="020B0604020202020204" pitchFamily="34" charset="0"/>
              <a:buChar char="•"/>
            </a:pPr>
            <a:r>
              <a:rPr lang="en-US" sz="2400" dirty="0"/>
              <a:t>Minimizing feelings about sex</a:t>
            </a:r>
          </a:p>
          <a:p>
            <a:pPr indent="-228600">
              <a:buFont typeface="Arial" panose="020B0604020202020204" pitchFamily="34" charset="0"/>
              <a:buChar char="•"/>
            </a:pPr>
            <a:r>
              <a:rPr lang="en-US" sz="2400" dirty="0"/>
              <a:t>Criticizing sexually</a:t>
            </a:r>
          </a:p>
          <a:p>
            <a:pPr indent="-228600">
              <a:buFont typeface="Arial" panose="020B0604020202020204" pitchFamily="34" charset="0"/>
              <a:buChar char="•"/>
            </a:pPr>
            <a:r>
              <a:rPr lang="en-US" sz="2400" dirty="0"/>
              <a:t>Degrading</a:t>
            </a:r>
          </a:p>
        </p:txBody>
      </p:sp>
      <p:pic>
        <p:nvPicPr>
          <p:cNvPr id="7170" name="Picture 2" descr="Dear Black Men: Denying Rape Culture Doesn't Preserve Our Masculinity, It  Erases Black Women From The Conversation | by Donney Rose | Medium">
            <a:extLst>
              <a:ext uri="{FF2B5EF4-FFF2-40B4-BE49-F238E27FC236}">
                <a16:creationId xmlns:a16="http://schemas.microsoft.com/office/drawing/2014/main" id="{2B251563-3E23-4D00-B95A-EBC715880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86" r="6636"/>
          <a:stretch/>
        </p:blipFill>
        <p:spPr bwMode="auto">
          <a:xfrm>
            <a:off x="7661708" y="760396"/>
            <a:ext cx="3844491" cy="55537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FDED30-83CF-40C9-95CC-888D5440BBB7}"/>
              </a:ext>
            </a:extLst>
          </p:cNvPr>
          <p:cNvSpPr txBox="1"/>
          <p:nvPr/>
        </p:nvSpPr>
        <p:spPr>
          <a:xfrm>
            <a:off x="841242" y="6404153"/>
            <a:ext cx="10509516" cy="369332"/>
          </a:xfrm>
          <a:prstGeom prst="rect">
            <a:avLst/>
          </a:prstGeom>
          <a:noFill/>
        </p:spPr>
        <p:txBody>
          <a:bodyPr wrap="square" rtlCol="0" anchor="ctr">
            <a:spAutoFit/>
          </a:bodyPr>
          <a:lstStyle/>
          <a:p>
            <a:pPr algn="ctr">
              <a:spcAft>
                <a:spcPts val="600"/>
              </a:spcAft>
            </a:pP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06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87C328-BD94-489C-A54C-3A29DE311D76}"/>
              </a:ext>
            </a:extLst>
          </p:cNvPr>
          <p:cNvSpPr>
            <a:spLocks noGrp="1"/>
          </p:cNvSpPr>
          <p:nvPr>
            <p:ph type="title"/>
          </p:nvPr>
        </p:nvSpPr>
        <p:spPr>
          <a:xfrm>
            <a:off x="685799" y="995064"/>
            <a:ext cx="3977639" cy="766044"/>
          </a:xfrm>
        </p:spPr>
        <p:txBody>
          <a:bodyPr vert="horz" lIns="91440" tIns="45720" rIns="91440" bIns="45720" rtlCol="0" anchor="b">
            <a:normAutofit/>
          </a:bodyPr>
          <a:lstStyle/>
          <a:p>
            <a:r>
              <a:rPr lang="en-US" dirty="0"/>
              <a:t>Digital Abuse</a:t>
            </a:r>
          </a:p>
        </p:txBody>
      </p:sp>
      <p:pic>
        <p:nvPicPr>
          <p:cNvPr id="8194" name="Picture 2" descr="Digital Abuse in Relationships: What You Need to Know | Psychology Today">
            <a:extLst>
              <a:ext uri="{FF2B5EF4-FFF2-40B4-BE49-F238E27FC236}">
                <a16:creationId xmlns:a16="http://schemas.microsoft.com/office/drawing/2014/main" id="{8CADC26F-7580-4F35-A662-D6DB64EBA29F}"/>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0267" r="10267" b="1"/>
          <a:stretch/>
        </p:blipFill>
        <p:spPr bwMode="auto">
          <a:xfrm>
            <a:off x="4972699" y="746126"/>
            <a:ext cx="6533501" cy="547255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BDFD940-85AC-4CCA-8FFA-85B323CB4684}"/>
              </a:ext>
            </a:extLst>
          </p:cNvPr>
          <p:cNvSpPr>
            <a:spLocks noGrp="1"/>
          </p:cNvSpPr>
          <p:nvPr>
            <p:ph type="body" sz="half" idx="2"/>
          </p:nvPr>
        </p:nvSpPr>
        <p:spPr>
          <a:xfrm>
            <a:off x="685800" y="1946577"/>
            <a:ext cx="3977639" cy="4272108"/>
          </a:xfrm>
        </p:spPr>
        <p:txBody>
          <a:bodyPr vert="horz" lIns="91440" tIns="45720" rIns="91440" bIns="45720" numCol="2" rtlCol="0">
            <a:normAutofit/>
          </a:bodyPr>
          <a:lstStyle/>
          <a:p>
            <a:r>
              <a:rPr lang="en-US" sz="2000" b="1" i="1" dirty="0">
                <a:solidFill>
                  <a:srgbClr val="FFC000"/>
                </a:solidFill>
              </a:rPr>
              <a:t>Examples include:</a:t>
            </a:r>
          </a:p>
          <a:p>
            <a:pPr indent="-228600">
              <a:buFont typeface="Arial" panose="020B0604020202020204" pitchFamily="34" charset="0"/>
              <a:buChar char="•"/>
            </a:pPr>
            <a:r>
              <a:rPr lang="en-US" sz="2000" dirty="0"/>
              <a:t>Excessive texting and calling</a:t>
            </a:r>
          </a:p>
          <a:p>
            <a:pPr indent="-228600">
              <a:buFont typeface="Arial" panose="020B0604020202020204" pitchFamily="34" charset="0"/>
              <a:buChar char="•"/>
            </a:pPr>
            <a:r>
              <a:rPr lang="en-US" sz="2000" dirty="0"/>
              <a:t>“Hacking” into social media accounts or demanding passwords/access</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Using GPS trackers to stalk</a:t>
            </a:r>
          </a:p>
          <a:p>
            <a:pPr indent="-228600">
              <a:buFont typeface="Arial" panose="020B0604020202020204" pitchFamily="34" charset="0"/>
              <a:buChar char="•"/>
            </a:pPr>
            <a:r>
              <a:rPr lang="en-US" sz="2000" dirty="0"/>
              <a:t>Catfishing</a:t>
            </a:r>
          </a:p>
          <a:p>
            <a:pPr indent="-228600">
              <a:buFont typeface="Arial" panose="020B0604020202020204" pitchFamily="34" charset="0"/>
              <a:buChar char="•"/>
            </a:pPr>
            <a:r>
              <a:rPr lang="en-US" sz="2000" dirty="0"/>
              <a:t>Publishing nude photos </a:t>
            </a:r>
          </a:p>
          <a:p>
            <a:pPr indent="-228600">
              <a:buFont typeface="Arial" panose="020B0604020202020204" pitchFamily="34" charset="0"/>
              <a:buChar char="•"/>
            </a:pPr>
            <a:r>
              <a:rPr lang="en-US" sz="2000" dirty="0"/>
              <a:t>Sexting</a:t>
            </a:r>
          </a:p>
          <a:p>
            <a:pPr indent="-228600">
              <a:buFont typeface="Arial" panose="020B0604020202020204" pitchFamily="34" charset="0"/>
              <a:buChar char="•"/>
            </a:pPr>
            <a:r>
              <a:rPr lang="en-US" sz="2000" dirty="0" err="1"/>
              <a:t>Doxxing</a:t>
            </a:r>
            <a:endParaRPr lang="en-US" sz="2000" dirty="0"/>
          </a:p>
          <a:p>
            <a:pPr indent="-2286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79A8735C-99D6-4AFE-90ED-34808F3966DD}"/>
              </a:ext>
            </a:extLst>
          </p:cNvPr>
          <p:cNvSpPr txBox="1"/>
          <p:nvPr/>
        </p:nvSpPr>
        <p:spPr>
          <a:xfrm>
            <a:off x="841242" y="6404153"/>
            <a:ext cx="10509516" cy="369332"/>
          </a:xfrm>
          <a:prstGeom prst="rect">
            <a:avLst/>
          </a:prstGeom>
          <a:noFill/>
        </p:spPr>
        <p:txBody>
          <a:bodyPr wrap="square" rtlCol="0" anchor="ctr">
            <a:spAutoFit/>
          </a:bodyPr>
          <a:lstStyle/>
          <a:p>
            <a:pPr algn="ctr">
              <a:spcAft>
                <a:spcPts val="600"/>
              </a:spcAft>
            </a:pP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p>
        </p:txBody>
      </p:sp>
    </p:spTree>
    <p:extLst>
      <p:ext uri="{BB962C8B-B14F-4D97-AF65-F5344CB8AC3E}">
        <p14:creationId xmlns:p14="http://schemas.microsoft.com/office/powerpoint/2010/main" val="11623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87C328-BD94-489C-A54C-3A29DE311D76}"/>
              </a:ext>
            </a:extLst>
          </p:cNvPr>
          <p:cNvSpPr>
            <a:spLocks noGrp="1"/>
          </p:cNvSpPr>
          <p:nvPr>
            <p:ph type="title"/>
          </p:nvPr>
        </p:nvSpPr>
        <p:spPr>
          <a:xfrm>
            <a:off x="619759" y="764373"/>
            <a:ext cx="2235201" cy="1293028"/>
          </a:xfrm>
        </p:spPr>
        <p:txBody>
          <a:bodyPr vert="horz" lIns="91440" tIns="45720" rIns="91440" bIns="45720" rtlCol="0" anchor="ctr">
            <a:normAutofit/>
          </a:bodyPr>
          <a:lstStyle/>
          <a:p>
            <a:pPr algn="r"/>
            <a:r>
              <a:rPr lang="en-US" sz="4000" dirty="0"/>
              <a:t>Stalking</a:t>
            </a:r>
          </a:p>
        </p:txBody>
      </p:sp>
      <p:pic>
        <p:nvPicPr>
          <p:cNvPr id="9218" name="Picture 2">
            <a:extLst>
              <a:ext uri="{FF2B5EF4-FFF2-40B4-BE49-F238E27FC236}">
                <a16:creationId xmlns:a16="http://schemas.microsoft.com/office/drawing/2014/main" id="{AE6257CA-48CE-46DC-A2EB-5831A749709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r="-2" b="2029"/>
          <a:stretch/>
        </p:blipFill>
        <p:spPr bwMode="auto">
          <a:xfrm>
            <a:off x="7354075" y="202130"/>
            <a:ext cx="4672584" cy="617737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BDFD940-85AC-4CCA-8FFA-85B323CB4684}"/>
              </a:ext>
            </a:extLst>
          </p:cNvPr>
          <p:cNvSpPr>
            <a:spLocks noGrp="1"/>
          </p:cNvSpPr>
          <p:nvPr>
            <p:ph type="body" sz="half" idx="2"/>
          </p:nvPr>
        </p:nvSpPr>
        <p:spPr>
          <a:xfrm>
            <a:off x="619760" y="2252312"/>
            <a:ext cx="6257290" cy="4024125"/>
          </a:xfrm>
        </p:spPr>
        <p:txBody>
          <a:bodyPr vert="horz" lIns="91440" tIns="45720" rIns="91440" bIns="45720" numCol="2" rtlCol="0">
            <a:normAutofit/>
          </a:bodyPr>
          <a:lstStyle/>
          <a:p>
            <a:r>
              <a:rPr lang="en-US" sz="2000" b="1" i="1" dirty="0">
                <a:solidFill>
                  <a:srgbClr val="FFC000"/>
                </a:solidFill>
              </a:rPr>
              <a:t>Examples:</a:t>
            </a:r>
          </a:p>
          <a:p>
            <a:pPr indent="-228600">
              <a:buFont typeface="Arial" panose="020B0604020202020204" pitchFamily="34" charset="0"/>
              <a:buChar char="•"/>
            </a:pPr>
            <a:r>
              <a:rPr lang="en-US" sz="2000" dirty="0"/>
              <a:t>Unwanted texts, calls</a:t>
            </a:r>
          </a:p>
          <a:p>
            <a:pPr indent="-228600">
              <a:buFont typeface="Arial" panose="020B0604020202020204" pitchFamily="34" charset="0"/>
              <a:buChar char="•"/>
            </a:pPr>
            <a:r>
              <a:rPr lang="en-US" sz="2000" dirty="0"/>
              <a:t>Unwanted flowers, gifts, cards</a:t>
            </a:r>
          </a:p>
          <a:p>
            <a:pPr indent="-228600">
              <a:buFont typeface="Arial" panose="020B0604020202020204" pitchFamily="34" charset="0"/>
              <a:buChar char="•"/>
            </a:pPr>
            <a:r>
              <a:rPr lang="en-US" sz="2000" dirty="0"/>
              <a:t>Monitoring behavior through mutual friends</a:t>
            </a:r>
          </a:p>
          <a:p>
            <a:pPr indent="-228600">
              <a:buFont typeface="Arial" panose="020B0604020202020204" pitchFamily="34" charset="0"/>
              <a:buChar char="•"/>
            </a:pPr>
            <a:r>
              <a:rPr lang="en-US" sz="2000" dirty="0"/>
              <a:t>Showing up places (work, school, home) when it was unwanted</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Leaving strange or potentially threatening items for victim to find</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Doing things to scare victim and let them know the perpetrator had been there</a:t>
            </a:r>
          </a:p>
          <a:p>
            <a:pPr indent="-22860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5894CA32-7225-4611-9576-545D547FD73D}"/>
              </a:ext>
            </a:extLst>
          </p:cNvPr>
          <p:cNvSpPr txBox="1"/>
          <p:nvPr/>
        </p:nvSpPr>
        <p:spPr>
          <a:xfrm>
            <a:off x="841242" y="6379507"/>
            <a:ext cx="10509516" cy="369332"/>
          </a:xfrm>
          <a:prstGeom prst="rect">
            <a:avLst/>
          </a:prstGeom>
          <a:noFill/>
        </p:spPr>
        <p:txBody>
          <a:bodyPr wrap="square" rtlCol="0" anchor="ctr">
            <a:spAutoFit/>
          </a:bodyPr>
          <a:lstStyle/>
          <a:p>
            <a:pPr algn="ctr">
              <a:spcAft>
                <a:spcPts val="600"/>
              </a:spcAft>
            </a:pP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15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D01F-FC24-4BF9-9BA4-E96338A32D13}"/>
              </a:ext>
            </a:extLst>
          </p:cNvPr>
          <p:cNvSpPr>
            <a:spLocks noGrp="1"/>
          </p:cNvSpPr>
          <p:nvPr>
            <p:ph type="title"/>
          </p:nvPr>
        </p:nvSpPr>
        <p:spPr>
          <a:xfrm>
            <a:off x="181628" y="1580178"/>
            <a:ext cx="4509629" cy="1888070"/>
          </a:xfrm>
          <a:noFill/>
          <a:ln>
            <a:noFill/>
          </a:ln>
        </p:spPr>
        <p:style>
          <a:lnRef idx="0">
            <a:scrgbClr r="0" g="0" b="0"/>
          </a:lnRef>
          <a:fillRef idx="0">
            <a:scrgbClr r="0" g="0" b="0"/>
          </a:fillRef>
          <a:effectRef idx="0">
            <a:scrgbClr r="0" g="0" b="0"/>
          </a:effectRef>
          <a:fontRef idx="minor">
            <a:schemeClr val="accent1"/>
          </a:fontRef>
        </p:style>
        <p:txBody>
          <a:bodyPr>
            <a:normAutofit fontScale="90000"/>
          </a:bodyPr>
          <a:lstStyle/>
          <a:p>
            <a:pPr algn="ctr"/>
            <a:r>
              <a:rPr lang="en-US" sz="6000" dirty="0">
                <a:solidFill>
                  <a:srgbClr val="FFC000"/>
                </a:solidFill>
                <a:latin typeface="Arial Rounded MT Bold" panose="020F0704030504030204" pitchFamily="34" charset="0"/>
              </a:rPr>
              <a:t>C</a:t>
            </a:r>
            <a:r>
              <a:rPr lang="en-US" sz="6000" cap="none" dirty="0">
                <a:solidFill>
                  <a:srgbClr val="FFC000"/>
                </a:solidFill>
                <a:latin typeface="Arial Rounded MT Bold" panose="020F0704030504030204" pitchFamily="34" charset="0"/>
              </a:rPr>
              <a:t>ycle of Violence</a:t>
            </a:r>
            <a:endParaRPr lang="en-US" sz="6000" dirty="0">
              <a:solidFill>
                <a:srgbClr val="FFC000"/>
              </a:solidFill>
              <a:latin typeface="Arial Rounded MT Bold" panose="020F0704030504030204" pitchFamily="34" charset="0"/>
            </a:endParaRPr>
          </a:p>
        </p:txBody>
      </p:sp>
      <p:graphicFrame>
        <p:nvGraphicFramePr>
          <p:cNvPr id="4" name="Diagram 3">
            <a:extLst>
              <a:ext uri="{FF2B5EF4-FFF2-40B4-BE49-F238E27FC236}">
                <a16:creationId xmlns:a16="http://schemas.microsoft.com/office/drawing/2014/main" id="{4332E552-7F55-4EE2-B8F6-98E248B79BF6}"/>
              </a:ext>
            </a:extLst>
          </p:cNvPr>
          <p:cNvGraphicFramePr/>
          <p:nvPr/>
        </p:nvGraphicFramePr>
        <p:xfrm>
          <a:off x="2547257" y="0"/>
          <a:ext cx="10058400" cy="6404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8367348E-AE0E-46E1-9328-0A928EE785DF}"/>
              </a:ext>
            </a:extLst>
          </p:cNvPr>
          <p:cNvSpPr txBox="1"/>
          <p:nvPr/>
        </p:nvSpPr>
        <p:spPr>
          <a:xfrm>
            <a:off x="841242" y="6404153"/>
            <a:ext cx="10509516" cy="369332"/>
          </a:xfrm>
          <a:prstGeom prst="rect">
            <a:avLst/>
          </a:prstGeom>
          <a:noFill/>
        </p:spPr>
        <p:txBody>
          <a:bodyPr wrap="square" rtlCol="0" anchor="ctr">
            <a:spAutoFit/>
          </a:bodyPr>
          <a:lstStyle/>
          <a:p>
            <a:pPr algn="ct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p>
        </p:txBody>
      </p:sp>
      <p:pic>
        <p:nvPicPr>
          <p:cNvPr id="2050" name="Picture 2" descr="The Honeymoon Phase: Why This Relationship Stage Is Actually a Good Thing">
            <a:extLst>
              <a:ext uri="{FF2B5EF4-FFF2-40B4-BE49-F238E27FC236}">
                <a16:creationId xmlns:a16="http://schemas.microsoft.com/office/drawing/2014/main" id="{4B552762-EC3F-48FB-B389-DD017484A6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5936" y="4327205"/>
            <a:ext cx="2642642" cy="14424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mestic abuse cycle tension phase">
            <a:extLst>
              <a:ext uri="{FF2B5EF4-FFF2-40B4-BE49-F238E27FC236}">
                <a16:creationId xmlns:a16="http://schemas.microsoft.com/office/drawing/2014/main" id="{D5D8506D-B19A-4D4C-A6C7-6B7672C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7662" y="453846"/>
            <a:ext cx="1938338" cy="16141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mestic abuse - gay male victim - YouTube">
            <a:extLst>
              <a:ext uri="{FF2B5EF4-FFF2-40B4-BE49-F238E27FC236}">
                <a16:creationId xmlns:a16="http://schemas.microsoft.com/office/drawing/2014/main" id="{911469F4-FBC8-4973-8772-2ECA977E2F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5925" y="2817441"/>
            <a:ext cx="2143125" cy="120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33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6BBFA6-E382-6743-A909-E8B52B907F41}"/>
              </a:ext>
            </a:extLst>
          </p:cNvPr>
          <p:cNvSpPr>
            <a:spLocks noGrp="1"/>
          </p:cNvSpPr>
          <p:nvPr>
            <p:ph type="body" idx="1"/>
          </p:nvPr>
        </p:nvSpPr>
        <p:spPr>
          <a:xfrm>
            <a:off x="2759347" y="306984"/>
            <a:ext cx="5726067" cy="696400"/>
          </a:xfrm>
        </p:spPr>
        <p:txBody>
          <a:bodyPr/>
          <a:lstStyle/>
          <a:p>
            <a:pPr marL="169329" indent="0">
              <a:buNone/>
            </a:pPr>
            <a:r>
              <a:rPr lang="en-US" sz="4000" b="1" i="0" dirty="0"/>
              <a:t>Power and Control Wheel</a:t>
            </a:r>
          </a:p>
        </p:txBody>
      </p:sp>
      <p:sp>
        <p:nvSpPr>
          <p:cNvPr id="3" name="Slide Number Placeholder 2">
            <a:extLst>
              <a:ext uri="{FF2B5EF4-FFF2-40B4-BE49-F238E27FC236}">
                <a16:creationId xmlns:a16="http://schemas.microsoft.com/office/drawing/2014/main" id="{CF40ED99-0C69-4B4E-A5C3-6F81350AAE7E}"/>
              </a:ext>
            </a:extLst>
          </p:cNvPr>
          <p:cNvSpPr>
            <a:spLocks noGrp="1"/>
          </p:cNvSpPr>
          <p:nvPr>
            <p:ph type="sldNum" idx="12"/>
          </p:nvPr>
        </p:nvSpPr>
        <p:spPr/>
        <p:txBody>
          <a:bodyPr/>
          <a:lstStyle/>
          <a:p>
            <a:pPr algn="r"/>
            <a:fld id="{00000000-1234-1234-1234-123412341234}" type="slidenum">
              <a:rPr lang="en" smtClean="0"/>
              <a:pPr algn="r"/>
              <a:t>16</a:t>
            </a:fld>
            <a:endParaRPr lang="en"/>
          </a:p>
        </p:txBody>
      </p:sp>
      <p:pic>
        <p:nvPicPr>
          <p:cNvPr id="5124" name="Picture 4" descr="Power and Control Wheel for Immigrant Women (English and Spanish) - Futures  Without Violence Futures Without Violence">
            <a:extLst>
              <a:ext uri="{FF2B5EF4-FFF2-40B4-BE49-F238E27FC236}">
                <a16:creationId xmlns:a16="http://schemas.microsoft.com/office/drawing/2014/main" id="{2D7801EE-C6CF-1AB4-425A-FFAA55BA4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4" y="1240245"/>
            <a:ext cx="10254341" cy="54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365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B00C7-0803-8A43-A9F3-6FF24BDCB923}"/>
              </a:ext>
            </a:extLst>
          </p:cNvPr>
          <p:cNvSpPr>
            <a:spLocks noGrp="1"/>
          </p:cNvSpPr>
          <p:nvPr>
            <p:ph type="title"/>
          </p:nvPr>
        </p:nvSpPr>
        <p:spPr>
          <a:xfrm>
            <a:off x="646111" y="452718"/>
            <a:ext cx="9404723" cy="1183130"/>
          </a:xfrm>
          <a:custGeom>
            <a:avLst/>
            <a:gdLst>
              <a:gd name="connsiteX0" fmla="*/ 0 w 7356255"/>
              <a:gd name="connsiteY0" fmla="*/ 0 h 1154513"/>
              <a:gd name="connsiteX1" fmla="*/ 712991 w 7356255"/>
              <a:gd name="connsiteY1" fmla="*/ 0 h 1154513"/>
              <a:gd name="connsiteX2" fmla="*/ 1131732 w 7356255"/>
              <a:gd name="connsiteY2" fmla="*/ 0 h 1154513"/>
              <a:gd name="connsiteX3" fmla="*/ 1844722 w 7356255"/>
              <a:gd name="connsiteY3" fmla="*/ 0 h 1154513"/>
              <a:gd name="connsiteX4" fmla="*/ 2557713 w 7356255"/>
              <a:gd name="connsiteY4" fmla="*/ 0 h 1154513"/>
              <a:gd name="connsiteX5" fmla="*/ 2976454 w 7356255"/>
              <a:gd name="connsiteY5" fmla="*/ 0 h 1154513"/>
              <a:gd name="connsiteX6" fmla="*/ 3395195 w 7356255"/>
              <a:gd name="connsiteY6" fmla="*/ 0 h 1154513"/>
              <a:gd name="connsiteX7" fmla="*/ 3887498 w 7356255"/>
              <a:gd name="connsiteY7" fmla="*/ 0 h 1154513"/>
              <a:gd name="connsiteX8" fmla="*/ 4600489 w 7356255"/>
              <a:gd name="connsiteY8" fmla="*/ 0 h 1154513"/>
              <a:gd name="connsiteX9" fmla="*/ 5313480 w 7356255"/>
              <a:gd name="connsiteY9" fmla="*/ 0 h 1154513"/>
              <a:gd name="connsiteX10" fmla="*/ 5732220 w 7356255"/>
              <a:gd name="connsiteY10" fmla="*/ 0 h 1154513"/>
              <a:gd name="connsiteX11" fmla="*/ 6077398 w 7356255"/>
              <a:gd name="connsiteY11" fmla="*/ 0 h 1154513"/>
              <a:gd name="connsiteX12" fmla="*/ 6790389 w 7356255"/>
              <a:gd name="connsiteY12" fmla="*/ 0 h 1154513"/>
              <a:gd name="connsiteX13" fmla="*/ 7356255 w 7356255"/>
              <a:gd name="connsiteY13" fmla="*/ 0 h 1154513"/>
              <a:gd name="connsiteX14" fmla="*/ 7356255 w 7356255"/>
              <a:gd name="connsiteY14" fmla="*/ 577257 h 1154513"/>
              <a:gd name="connsiteX15" fmla="*/ 7356255 w 7356255"/>
              <a:gd name="connsiteY15" fmla="*/ 1154513 h 1154513"/>
              <a:gd name="connsiteX16" fmla="*/ 6790389 w 7356255"/>
              <a:gd name="connsiteY16" fmla="*/ 1154513 h 1154513"/>
              <a:gd name="connsiteX17" fmla="*/ 6224523 w 7356255"/>
              <a:gd name="connsiteY17" fmla="*/ 1154513 h 1154513"/>
              <a:gd name="connsiteX18" fmla="*/ 5511533 w 7356255"/>
              <a:gd name="connsiteY18" fmla="*/ 1154513 h 1154513"/>
              <a:gd name="connsiteX19" fmla="*/ 5166354 w 7356255"/>
              <a:gd name="connsiteY19" fmla="*/ 1154513 h 1154513"/>
              <a:gd name="connsiteX20" fmla="*/ 4747614 w 7356255"/>
              <a:gd name="connsiteY20" fmla="*/ 1154513 h 1154513"/>
              <a:gd name="connsiteX21" fmla="*/ 4255311 w 7356255"/>
              <a:gd name="connsiteY21" fmla="*/ 1154513 h 1154513"/>
              <a:gd name="connsiteX22" fmla="*/ 3689445 w 7356255"/>
              <a:gd name="connsiteY22" fmla="*/ 1154513 h 1154513"/>
              <a:gd name="connsiteX23" fmla="*/ 3270704 w 7356255"/>
              <a:gd name="connsiteY23" fmla="*/ 1154513 h 1154513"/>
              <a:gd name="connsiteX24" fmla="*/ 2704838 w 7356255"/>
              <a:gd name="connsiteY24" fmla="*/ 1154513 h 1154513"/>
              <a:gd name="connsiteX25" fmla="*/ 2359660 w 7356255"/>
              <a:gd name="connsiteY25" fmla="*/ 1154513 h 1154513"/>
              <a:gd name="connsiteX26" fmla="*/ 1646669 w 7356255"/>
              <a:gd name="connsiteY26" fmla="*/ 1154513 h 1154513"/>
              <a:gd name="connsiteX27" fmla="*/ 933679 w 7356255"/>
              <a:gd name="connsiteY27" fmla="*/ 1154513 h 1154513"/>
              <a:gd name="connsiteX28" fmla="*/ 0 w 7356255"/>
              <a:gd name="connsiteY28" fmla="*/ 1154513 h 1154513"/>
              <a:gd name="connsiteX29" fmla="*/ 0 w 7356255"/>
              <a:gd name="connsiteY29" fmla="*/ 611892 h 1154513"/>
              <a:gd name="connsiteX30" fmla="*/ 0 w 7356255"/>
              <a:gd name="connsiteY30" fmla="*/ 0 h 115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356255" h="1154513" fill="none" extrusionOk="0">
                <a:moveTo>
                  <a:pt x="0" y="0"/>
                </a:moveTo>
                <a:cubicBezTo>
                  <a:pt x="251018" y="-17690"/>
                  <a:pt x="458524" y="2246"/>
                  <a:pt x="712991" y="0"/>
                </a:cubicBezTo>
                <a:cubicBezTo>
                  <a:pt x="967458" y="-2246"/>
                  <a:pt x="951964" y="42937"/>
                  <a:pt x="1131732" y="0"/>
                </a:cubicBezTo>
                <a:cubicBezTo>
                  <a:pt x="1311500" y="-42937"/>
                  <a:pt x="1699180" y="83954"/>
                  <a:pt x="1844722" y="0"/>
                </a:cubicBezTo>
                <a:cubicBezTo>
                  <a:pt x="1990264" y="-83954"/>
                  <a:pt x="2401453" y="45271"/>
                  <a:pt x="2557713" y="0"/>
                </a:cubicBezTo>
                <a:cubicBezTo>
                  <a:pt x="2713973" y="-45271"/>
                  <a:pt x="2849507" y="42159"/>
                  <a:pt x="2976454" y="0"/>
                </a:cubicBezTo>
                <a:cubicBezTo>
                  <a:pt x="3103401" y="-42159"/>
                  <a:pt x="3234319" y="31067"/>
                  <a:pt x="3395195" y="0"/>
                </a:cubicBezTo>
                <a:cubicBezTo>
                  <a:pt x="3556071" y="-31067"/>
                  <a:pt x="3760059" y="39931"/>
                  <a:pt x="3887498" y="0"/>
                </a:cubicBezTo>
                <a:cubicBezTo>
                  <a:pt x="4014937" y="-39931"/>
                  <a:pt x="4338581" y="39926"/>
                  <a:pt x="4600489" y="0"/>
                </a:cubicBezTo>
                <a:cubicBezTo>
                  <a:pt x="4862397" y="-39926"/>
                  <a:pt x="4960183" y="39208"/>
                  <a:pt x="5313480" y="0"/>
                </a:cubicBezTo>
                <a:cubicBezTo>
                  <a:pt x="5666777" y="-39208"/>
                  <a:pt x="5548274" y="5559"/>
                  <a:pt x="5732220" y="0"/>
                </a:cubicBezTo>
                <a:cubicBezTo>
                  <a:pt x="5916166" y="-5559"/>
                  <a:pt x="5994505" y="31861"/>
                  <a:pt x="6077398" y="0"/>
                </a:cubicBezTo>
                <a:cubicBezTo>
                  <a:pt x="6160291" y="-31861"/>
                  <a:pt x="6573882" y="45588"/>
                  <a:pt x="6790389" y="0"/>
                </a:cubicBezTo>
                <a:cubicBezTo>
                  <a:pt x="7006896" y="-45588"/>
                  <a:pt x="7193288" y="55192"/>
                  <a:pt x="7356255" y="0"/>
                </a:cubicBezTo>
                <a:cubicBezTo>
                  <a:pt x="7373793" y="182046"/>
                  <a:pt x="7336744" y="431912"/>
                  <a:pt x="7356255" y="577257"/>
                </a:cubicBezTo>
                <a:cubicBezTo>
                  <a:pt x="7375766" y="722602"/>
                  <a:pt x="7338069" y="983310"/>
                  <a:pt x="7356255" y="1154513"/>
                </a:cubicBezTo>
                <a:cubicBezTo>
                  <a:pt x="7148184" y="1189832"/>
                  <a:pt x="6919410" y="1147494"/>
                  <a:pt x="6790389" y="1154513"/>
                </a:cubicBezTo>
                <a:cubicBezTo>
                  <a:pt x="6661368" y="1161532"/>
                  <a:pt x="6410185" y="1111491"/>
                  <a:pt x="6224523" y="1154513"/>
                </a:cubicBezTo>
                <a:cubicBezTo>
                  <a:pt x="6038861" y="1197535"/>
                  <a:pt x="5692628" y="1151056"/>
                  <a:pt x="5511533" y="1154513"/>
                </a:cubicBezTo>
                <a:cubicBezTo>
                  <a:pt x="5330438" y="1157970"/>
                  <a:pt x="5256277" y="1121882"/>
                  <a:pt x="5166354" y="1154513"/>
                </a:cubicBezTo>
                <a:cubicBezTo>
                  <a:pt x="5076431" y="1187144"/>
                  <a:pt x="4919702" y="1131429"/>
                  <a:pt x="4747614" y="1154513"/>
                </a:cubicBezTo>
                <a:cubicBezTo>
                  <a:pt x="4575526" y="1177597"/>
                  <a:pt x="4449827" y="1106411"/>
                  <a:pt x="4255311" y="1154513"/>
                </a:cubicBezTo>
                <a:cubicBezTo>
                  <a:pt x="4060795" y="1202615"/>
                  <a:pt x="3877812" y="1089675"/>
                  <a:pt x="3689445" y="1154513"/>
                </a:cubicBezTo>
                <a:cubicBezTo>
                  <a:pt x="3501078" y="1219351"/>
                  <a:pt x="3396430" y="1149881"/>
                  <a:pt x="3270704" y="1154513"/>
                </a:cubicBezTo>
                <a:cubicBezTo>
                  <a:pt x="3144978" y="1159145"/>
                  <a:pt x="2873583" y="1114671"/>
                  <a:pt x="2704838" y="1154513"/>
                </a:cubicBezTo>
                <a:cubicBezTo>
                  <a:pt x="2536093" y="1194355"/>
                  <a:pt x="2488471" y="1129646"/>
                  <a:pt x="2359660" y="1154513"/>
                </a:cubicBezTo>
                <a:cubicBezTo>
                  <a:pt x="2230849" y="1179380"/>
                  <a:pt x="1883251" y="1078092"/>
                  <a:pt x="1646669" y="1154513"/>
                </a:cubicBezTo>
                <a:cubicBezTo>
                  <a:pt x="1410087" y="1230934"/>
                  <a:pt x="1105489" y="1137288"/>
                  <a:pt x="933679" y="1154513"/>
                </a:cubicBezTo>
                <a:cubicBezTo>
                  <a:pt x="761869" y="1171738"/>
                  <a:pt x="283025" y="1066235"/>
                  <a:pt x="0" y="1154513"/>
                </a:cubicBezTo>
                <a:cubicBezTo>
                  <a:pt x="-40669" y="886265"/>
                  <a:pt x="29899" y="819477"/>
                  <a:pt x="0" y="611892"/>
                </a:cubicBezTo>
                <a:cubicBezTo>
                  <a:pt x="-29899" y="404307"/>
                  <a:pt x="64193" y="213356"/>
                  <a:pt x="0" y="0"/>
                </a:cubicBezTo>
                <a:close/>
              </a:path>
              <a:path w="7356255" h="1154513" stroke="0" extrusionOk="0">
                <a:moveTo>
                  <a:pt x="0" y="0"/>
                </a:moveTo>
                <a:cubicBezTo>
                  <a:pt x="102429" y="-113"/>
                  <a:pt x="369479" y="36056"/>
                  <a:pt x="492303" y="0"/>
                </a:cubicBezTo>
                <a:cubicBezTo>
                  <a:pt x="615127" y="-36056"/>
                  <a:pt x="777385" y="15033"/>
                  <a:pt x="911044" y="0"/>
                </a:cubicBezTo>
                <a:cubicBezTo>
                  <a:pt x="1044703" y="-15033"/>
                  <a:pt x="1384626" y="62102"/>
                  <a:pt x="1550472" y="0"/>
                </a:cubicBezTo>
                <a:cubicBezTo>
                  <a:pt x="1716318" y="-62102"/>
                  <a:pt x="1879024" y="65535"/>
                  <a:pt x="2116338" y="0"/>
                </a:cubicBezTo>
                <a:cubicBezTo>
                  <a:pt x="2353652" y="-65535"/>
                  <a:pt x="2650023" y="55245"/>
                  <a:pt x="2829329" y="0"/>
                </a:cubicBezTo>
                <a:cubicBezTo>
                  <a:pt x="3008635" y="-55245"/>
                  <a:pt x="3241629" y="2955"/>
                  <a:pt x="3395195" y="0"/>
                </a:cubicBezTo>
                <a:cubicBezTo>
                  <a:pt x="3548761" y="-2955"/>
                  <a:pt x="3588217" y="23336"/>
                  <a:pt x="3740373" y="0"/>
                </a:cubicBezTo>
                <a:cubicBezTo>
                  <a:pt x="3892529" y="-23336"/>
                  <a:pt x="4023194" y="33348"/>
                  <a:pt x="4232676" y="0"/>
                </a:cubicBezTo>
                <a:cubicBezTo>
                  <a:pt x="4442158" y="-33348"/>
                  <a:pt x="4589136" y="23493"/>
                  <a:pt x="4798542" y="0"/>
                </a:cubicBezTo>
                <a:cubicBezTo>
                  <a:pt x="5007948" y="-23493"/>
                  <a:pt x="5149050" y="39448"/>
                  <a:pt x="5364407" y="0"/>
                </a:cubicBezTo>
                <a:cubicBezTo>
                  <a:pt x="5579765" y="-39448"/>
                  <a:pt x="5634529" y="33541"/>
                  <a:pt x="5856711" y="0"/>
                </a:cubicBezTo>
                <a:cubicBezTo>
                  <a:pt x="6078893" y="-33541"/>
                  <a:pt x="6220121" y="41464"/>
                  <a:pt x="6496139" y="0"/>
                </a:cubicBezTo>
                <a:cubicBezTo>
                  <a:pt x="6772157" y="-41464"/>
                  <a:pt x="7161529" y="39527"/>
                  <a:pt x="7356255" y="0"/>
                </a:cubicBezTo>
                <a:cubicBezTo>
                  <a:pt x="7407331" y="269270"/>
                  <a:pt x="7337984" y="397339"/>
                  <a:pt x="7356255" y="542621"/>
                </a:cubicBezTo>
                <a:cubicBezTo>
                  <a:pt x="7374526" y="687903"/>
                  <a:pt x="7353841" y="852238"/>
                  <a:pt x="7356255" y="1154513"/>
                </a:cubicBezTo>
                <a:cubicBezTo>
                  <a:pt x="7164181" y="1211977"/>
                  <a:pt x="6852501" y="1124489"/>
                  <a:pt x="6716827" y="1154513"/>
                </a:cubicBezTo>
                <a:cubicBezTo>
                  <a:pt x="6581153" y="1184537"/>
                  <a:pt x="6192980" y="1134920"/>
                  <a:pt x="6003836" y="1154513"/>
                </a:cubicBezTo>
                <a:cubicBezTo>
                  <a:pt x="5814692" y="1174106"/>
                  <a:pt x="5726360" y="1130526"/>
                  <a:pt x="5585095" y="1154513"/>
                </a:cubicBezTo>
                <a:cubicBezTo>
                  <a:pt x="5443830" y="1178500"/>
                  <a:pt x="5234160" y="1147289"/>
                  <a:pt x="5092792" y="1154513"/>
                </a:cubicBezTo>
                <a:cubicBezTo>
                  <a:pt x="4951424" y="1161737"/>
                  <a:pt x="4866408" y="1114238"/>
                  <a:pt x="4747614" y="1154513"/>
                </a:cubicBezTo>
                <a:cubicBezTo>
                  <a:pt x="4628820" y="1194788"/>
                  <a:pt x="4444916" y="1089813"/>
                  <a:pt x="4181748" y="1154513"/>
                </a:cubicBezTo>
                <a:cubicBezTo>
                  <a:pt x="3918580" y="1219213"/>
                  <a:pt x="3745925" y="1086889"/>
                  <a:pt x="3542320" y="1154513"/>
                </a:cubicBezTo>
                <a:cubicBezTo>
                  <a:pt x="3338715" y="1222137"/>
                  <a:pt x="3166869" y="1120289"/>
                  <a:pt x="2829329" y="1154513"/>
                </a:cubicBezTo>
                <a:cubicBezTo>
                  <a:pt x="2491789" y="1188737"/>
                  <a:pt x="2590088" y="1109682"/>
                  <a:pt x="2410588" y="1154513"/>
                </a:cubicBezTo>
                <a:cubicBezTo>
                  <a:pt x="2231088" y="1199344"/>
                  <a:pt x="2234204" y="1147016"/>
                  <a:pt x="2065410" y="1154513"/>
                </a:cubicBezTo>
                <a:cubicBezTo>
                  <a:pt x="1896616" y="1162010"/>
                  <a:pt x="1810029" y="1145514"/>
                  <a:pt x="1573107" y="1154513"/>
                </a:cubicBezTo>
                <a:cubicBezTo>
                  <a:pt x="1336185" y="1163512"/>
                  <a:pt x="1360750" y="1116859"/>
                  <a:pt x="1154366" y="1154513"/>
                </a:cubicBezTo>
                <a:cubicBezTo>
                  <a:pt x="947982" y="1192167"/>
                  <a:pt x="919160" y="1112989"/>
                  <a:pt x="735625" y="1154513"/>
                </a:cubicBezTo>
                <a:cubicBezTo>
                  <a:pt x="552090" y="1196037"/>
                  <a:pt x="217331" y="1122599"/>
                  <a:pt x="0" y="1154513"/>
                </a:cubicBezTo>
                <a:cubicBezTo>
                  <a:pt x="-57420" y="942681"/>
                  <a:pt x="54075" y="713073"/>
                  <a:pt x="0" y="565711"/>
                </a:cubicBezTo>
                <a:cubicBezTo>
                  <a:pt x="-54075" y="418349"/>
                  <a:pt x="31831" y="154817"/>
                  <a:pt x="0" y="0"/>
                </a:cubicBezTo>
                <a:close/>
              </a:path>
            </a:pathLst>
          </a:cu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fontScale="90000"/>
          </a:bodyPr>
          <a:lstStyle/>
          <a:p>
            <a:pPr algn="l"/>
            <a:r>
              <a:rPr lang="en-US" sz="4200" dirty="0">
                <a:solidFill>
                  <a:schemeClr val="bg1"/>
                </a:solidFill>
                <a:latin typeface="+mj-lt"/>
                <a:ea typeface="+mj-ea"/>
                <a:cs typeface="+mj-cs"/>
              </a:rPr>
              <a:t>Why do some victims stay in an abusive relationship?</a:t>
            </a:r>
          </a:p>
        </p:txBody>
      </p:sp>
      <p:sp>
        <p:nvSpPr>
          <p:cNvPr id="4" name="TextBox 3">
            <a:extLst>
              <a:ext uri="{FF2B5EF4-FFF2-40B4-BE49-F238E27FC236}">
                <a16:creationId xmlns:a16="http://schemas.microsoft.com/office/drawing/2014/main" id="{B2D502FF-BBC7-4C37-92B5-624A00D24AF8}"/>
              </a:ext>
            </a:extLst>
          </p:cNvPr>
          <p:cNvSpPr txBox="1"/>
          <p:nvPr/>
        </p:nvSpPr>
        <p:spPr>
          <a:xfrm>
            <a:off x="1046480" y="2175244"/>
            <a:ext cx="4200808" cy="4632037"/>
          </a:xfrm>
          <a:prstGeom prst="rect">
            <a:avLst/>
          </a:prstGeom>
          <a:noFill/>
        </p:spPr>
        <p:txBody>
          <a:bodyPr wrap="square" rtlCol="0">
            <a:spAutoFit/>
          </a:bodyPr>
          <a:lstStyle/>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Fear </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Love</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No support system</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Embarrassed</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Economics</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Religious or cultural beliefs</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Children </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Low self-esteem</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Nowhere to go</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Threats on their life or their kids’ lives if they leave</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Fear of being alone</a:t>
            </a:r>
          </a:p>
          <a:p>
            <a:pPr>
              <a:spcAft>
                <a:spcPts val="600"/>
              </a:spcAft>
            </a:pPr>
            <a:endParaRPr lang="en-US" sz="2400" dirty="0"/>
          </a:p>
        </p:txBody>
      </p:sp>
      <p:sp>
        <p:nvSpPr>
          <p:cNvPr id="5" name="TextBox 4">
            <a:extLst>
              <a:ext uri="{FF2B5EF4-FFF2-40B4-BE49-F238E27FC236}">
                <a16:creationId xmlns:a16="http://schemas.microsoft.com/office/drawing/2014/main" id="{81D7AAAC-3AA8-4316-82F6-95F935B7D110}"/>
              </a:ext>
            </a:extLst>
          </p:cNvPr>
          <p:cNvSpPr txBox="1"/>
          <p:nvPr/>
        </p:nvSpPr>
        <p:spPr>
          <a:xfrm>
            <a:off x="5593055" y="2140085"/>
            <a:ext cx="5430545" cy="4971233"/>
          </a:xfrm>
          <a:prstGeom prst="rect">
            <a:avLst/>
          </a:prstGeom>
          <a:noFill/>
        </p:spPr>
        <p:txBody>
          <a:bodyPr wrap="square" rtlCol="0">
            <a:spAutoFit/>
          </a:bodyPr>
          <a:lstStyle/>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Protect image of ‘perfect’ relationship</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They think the abuser will change</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They think they deserve it</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They want to end the abuse not the relationship</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They see violence as normal</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They think it’s their fault</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They feel the relationship is their responsibility and they have to fix it</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The abuser has a loving side</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They are unaware of their resource</a:t>
            </a:r>
          </a:p>
          <a:p>
            <a:pPr marL="250317" indent="-250317" defTabSz="333756">
              <a:spcAft>
                <a:spcPts val="600"/>
              </a:spcAft>
              <a:buFont typeface="Arial" panose="020B0604020202020204" pitchFamily="34" charset="0"/>
              <a:buChar char="•"/>
            </a:pPr>
            <a:r>
              <a:rPr lang="en-US" kern="1200" dirty="0">
                <a:solidFill>
                  <a:schemeClr val="tx1"/>
                </a:solidFill>
                <a:latin typeface="Cambria" panose="02040503050406030204" pitchFamily="18" charset="0"/>
                <a:ea typeface="Cambria" panose="02040503050406030204" pitchFamily="18" charset="0"/>
                <a:cs typeface="+mn-cs"/>
              </a:rPr>
              <a:t>Legal help seems too expensive or too complicated</a:t>
            </a:r>
          </a:p>
          <a:p>
            <a:pPr defTabSz="333756">
              <a:spcAft>
                <a:spcPts val="600"/>
              </a:spcAft>
            </a:pPr>
            <a:endParaRPr lang="en-US" sz="1752" kern="1200" dirty="0">
              <a:solidFill>
                <a:schemeClr val="tx1"/>
              </a:solidFill>
              <a:latin typeface="Cambria" panose="02040503050406030204" pitchFamily="18" charset="0"/>
              <a:ea typeface="Cambria" panose="02040503050406030204" pitchFamily="18" charset="0"/>
              <a:cs typeface="+mn-cs"/>
            </a:endParaRPr>
          </a:p>
          <a:p>
            <a:pPr defTabSz="333756">
              <a:spcAft>
                <a:spcPts val="600"/>
              </a:spcAft>
            </a:pPr>
            <a:endParaRPr lang="en-US" sz="1752" kern="1200" dirty="0">
              <a:solidFill>
                <a:schemeClr val="tx1"/>
              </a:solidFill>
              <a:latin typeface="Cambria" panose="02040503050406030204" pitchFamily="18" charset="0"/>
              <a:ea typeface="Cambria" panose="02040503050406030204" pitchFamily="18" charset="0"/>
              <a:cs typeface="+mn-cs"/>
            </a:endParaRPr>
          </a:p>
          <a:p>
            <a:pPr>
              <a:spcAft>
                <a:spcPts val="600"/>
              </a:spcAft>
            </a:pPr>
            <a:endParaRPr lang="en-US" sz="2400" dirty="0"/>
          </a:p>
        </p:txBody>
      </p:sp>
    </p:spTree>
    <p:extLst>
      <p:ext uri="{BB962C8B-B14F-4D97-AF65-F5344CB8AC3E}">
        <p14:creationId xmlns:p14="http://schemas.microsoft.com/office/powerpoint/2010/main" val="2551103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C1E7-81E6-ED41-9752-5718B86B9080}"/>
              </a:ext>
            </a:extLst>
          </p:cNvPr>
          <p:cNvSpPr>
            <a:spLocks noGrp="1"/>
          </p:cNvSpPr>
          <p:nvPr>
            <p:ph type="title"/>
          </p:nvPr>
        </p:nvSpPr>
        <p:spPr/>
        <p:txBody>
          <a:bodyPr/>
          <a:lstStyle/>
          <a:p>
            <a:r>
              <a:rPr lang="en-US" dirty="0">
                <a:solidFill>
                  <a:srgbClr val="FFFF00"/>
                </a:solidFill>
              </a:rPr>
              <a:t>DID YOU KNOW….</a:t>
            </a:r>
          </a:p>
        </p:txBody>
      </p:sp>
      <p:sp>
        <p:nvSpPr>
          <p:cNvPr id="3" name="Text Placeholder 2">
            <a:extLst>
              <a:ext uri="{FF2B5EF4-FFF2-40B4-BE49-F238E27FC236}">
                <a16:creationId xmlns:a16="http://schemas.microsoft.com/office/drawing/2014/main" id="{13760D60-3182-464B-B5B3-1098FB9826F6}"/>
              </a:ext>
            </a:extLst>
          </p:cNvPr>
          <p:cNvSpPr>
            <a:spLocks noGrp="1"/>
          </p:cNvSpPr>
          <p:nvPr>
            <p:ph type="body" idx="1"/>
          </p:nvPr>
        </p:nvSpPr>
        <p:spPr/>
        <p:txBody>
          <a:bodyPr/>
          <a:lstStyle/>
          <a:p>
            <a:r>
              <a:rPr lang="en-US" sz="3200" b="1" dirty="0">
                <a:solidFill>
                  <a:srgbClr val="FFFF00"/>
                </a:solidFill>
                <a:effectLst>
                  <a:outerShdw blurRad="38100" dist="38100" dir="2700000" algn="tl">
                    <a:srgbClr val="000000">
                      <a:alpha val="43137"/>
                    </a:srgbClr>
                  </a:outerShdw>
                </a:effectLst>
              </a:rPr>
              <a:t>Leaving a violent relationship is the most dangerous time for a victim.  </a:t>
            </a:r>
          </a:p>
          <a:p>
            <a:r>
              <a:rPr lang="en-US" sz="3200" b="1" dirty="0">
                <a:solidFill>
                  <a:srgbClr val="FFFF00"/>
                </a:solidFill>
                <a:effectLst>
                  <a:outerShdw blurRad="38100" dist="38100" dir="2700000" algn="tl">
                    <a:srgbClr val="000000">
                      <a:alpha val="43137"/>
                    </a:srgbClr>
                  </a:outerShdw>
                </a:effectLst>
              </a:rPr>
              <a:t>On average women will leave their abusive partners 7 times before permanently leaving the relationship. </a:t>
            </a:r>
          </a:p>
          <a:p>
            <a:r>
              <a:rPr lang="en-US" sz="3200" b="1" dirty="0">
                <a:solidFill>
                  <a:srgbClr val="FFFF00"/>
                </a:solidFill>
                <a:effectLst>
                  <a:outerShdw blurRad="38100" dist="38100" dir="2700000" algn="tl">
                    <a:srgbClr val="000000">
                      <a:alpha val="43137"/>
                    </a:srgbClr>
                  </a:outerShdw>
                </a:effectLst>
              </a:rPr>
              <a:t>75% of DV related homicides occur when they are leaving or have just left!</a:t>
            </a:r>
          </a:p>
          <a:p>
            <a:pPr marL="169329" indent="0">
              <a:buNone/>
            </a:pPr>
            <a:endParaRPr lang="en-US" b="1" dirty="0">
              <a:solidFill>
                <a:srgbClr val="FFFF00"/>
              </a:solidFill>
              <a:effectLst>
                <a:outerShdw blurRad="38100" dist="38100" dir="2700000" algn="tl">
                  <a:srgbClr val="000000">
                    <a:alpha val="43137"/>
                  </a:srgbClr>
                </a:outerShdw>
              </a:effectLst>
            </a:endParaRPr>
          </a:p>
          <a:p>
            <a:pPr marL="169329" indent="0">
              <a:buNone/>
            </a:pPr>
            <a:endParaRPr lang="en-US" dirty="0"/>
          </a:p>
          <a:p>
            <a:pPr marL="169329" indent="0">
              <a:buNone/>
            </a:pPr>
            <a:endParaRPr lang="en-US" dirty="0"/>
          </a:p>
        </p:txBody>
      </p:sp>
      <p:sp>
        <p:nvSpPr>
          <p:cNvPr id="4" name="Slide Number Placeholder 3">
            <a:extLst>
              <a:ext uri="{FF2B5EF4-FFF2-40B4-BE49-F238E27FC236}">
                <a16:creationId xmlns:a16="http://schemas.microsoft.com/office/drawing/2014/main" id="{81AB71EE-E20A-B54F-843B-2B9C464CD0E6}"/>
              </a:ext>
            </a:extLst>
          </p:cNvPr>
          <p:cNvSpPr>
            <a:spLocks noGrp="1"/>
          </p:cNvSpPr>
          <p:nvPr>
            <p:ph type="sldNum" idx="12"/>
          </p:nvPr>
        </p:nvSpPr>
        <p:spPr/>
        <p:txBody>
          <a:bodyPr/>
          <a:lstStyle/>
          <a:p>
            <a:pPr algn="r"/>
            <a:fld id="{00000000-1234-1234-1234-123412341234}" type="slidenum">
              <a:rPr lang="en" smtClean="0"/>
              <a:pPr algn="r"/>
              <a:t>18</a:t>
            </a:fld>
            <a:endParaRPr lang="en"/>
          </a:p>
        </p:txBody>
      </p:sp>
    </p:spTree>
    <p:extLst>
      <p:ext uri="{BB962C8B-B14F-4D97-AF65-F5344CB8AC3E}">
        <p14:creationId xmlns:p14="http://schemas.microsoft.com/office/powerpoint/2010/main" val="360072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9FEC-6A32-D046-9154-629A69EB886F}"/>
              </a:ext>
            </a:extLst>
          </p:cNvPr>
          <p:cNvSpPr>
            <a:spLocks noGrp="1"/>
          </p:cNvSpPr>
          <p:nvPr>
            <p:ph type="title"/>
          </p:nvPr>
        </p:nvSpPr>
        <p:spPr>
          <a:xfrm>
            <a:off x="957520" y="434533"/>
            <a:ext cx="8014000" cy="528400"/>
          </a:xfrm>
        </p:spPr>
        <p:txBody>
          <a:bodyPr/>
          <a:lstStyle/>
          <a:p>
            <a:r>
              <a:rPr lang="en-US" dirty="0"/>
              <a:t>Domestic Violence</a:t>
            </a:r>
          </a:p>
        </p:txBody>
      </p:sp>
      <p:sp>
        <p:nvSpPr>
          <p:cNvPr id="3" name="Text Placeholder 2">
            <a:extLst>
              <a:ext uri="{FF2B5EF4-FFF2-40B4-BE49-F238E27FC236}">
                <a16:creationId xmlns:a16="http://schemas.microsoft.com/office/drawing/2014/main" id="{D52AA262-96C3-E046-B0BD-03ECC2220F54}"/>
              </a:ext>
            </a:extLst>
          </p:cNvPr>
          <p:cNvSpPr>
            <a:spLocks noGrp="1"/>
          </p:cNvSpPr>
          <p:nvPr>
            <p:ph type="body" idx="1"/>
          </p:nvPr>
        </p:nvSpPr>
        <p:spPr>
          <a:xfrm>
            <a:off x="957520" y="1051561"/>
            <a:ext cx="9188933" cy="5083627"/>
          </a:xfrm>
        </p:spPr>
        <p:txBody>
          <a:bodyPr/>
          <a:lstStyle/>
          <a:p>
            <a:pPr marL="169329" indent="0">
              <a:buNone/>
            </a:pPr>
            <a:r>
              <a:rPr lang="en-US" sz="2667" b="1" dirty="0"/>
              <a:t>FACTS-</a:t>
            </a:r>
          </a:p>
          <a:p>
            <a:r>
              <a:rPr lang="en-US" sz="2400" dirty="0">
                <a:solidFill>
                  <a:srgbClr val="FFFF00"/>
                </a:solidFill>
              </a:rPr>
              <a:t>85% of DV victims are women</a:t>
            </a:r>
          </a:p>
          <a:p>
            <a:pPr marL="169329" indent="0">
              <a:buNone/>
            </a:pPr>
            <a:endParaRPr lang="en-US" sz="2400" dirty="0">
              <a:solidFill>
                <a:srgbClr val="FFFF00"/>
              </a:solidFill>
            </a:endParaRPr>
          </a:p>
          <a:p>
            <a:r>
              <a:rPr lang="en-US" sz="2400" dirty="0">
                <a:solidFill>
                  <a:srgbClr val="FFFF00"/>
                </a:solidFill>
              </a:rPr>
              <a:t>Child abuse is more likely to occur by 75% of intimate partner violence families.</a:t>
            </a:r>
          </a:p>
          <a:p>
            <a:pPr marL="169329" indent="0">
              <a:buNone/>
            </a:pPr>
            <a:endParaRPr lang="en-US" sz="2400" dirty="0">
              <a:solidFill>
                <a:srgbClr val="FFFF00"/>
              </a:solidFill>
            </a:endParaRPr>
          </a:p>
          <a:p>
            <a:r>
              <a:rPr lang="en-US" sz="2400" dirty="0">
                <a:solidFill>
                  <a:srgbClr val="FFFF00"/>
                </a:solidFill>
              </a:rPr>
              <a:t>Pregnancy is a risk factor for battering.</a:t>
            </a:r>
          </a:p>
          <a:p>
            <a:pPr marL="169329" indent="0">
              <a:buNone/>
            </a:pPr>
            <a:endParaRPr lang="en-US" sz="2400" dirty="0">
              <a:solidFill>
                <a:srgbClr val="FFFF00"/>
              </a:solidFill>
            </a:endParaRPr>
          </a:p>
          <a:p>
            <a:r>
              <a:rPr lang="en-US" sz="2400" dirty="0">
                <a:solidFill>
                  <a:srgbClr val="FFFF00"/>
                </a:solidFill>
              </a:rPr>
              <a:t>Several studies indicate a range of incidence from 8% to 15% of pregnant women in public and private clinics to as much as 24% to 26%.</a:t>
            </a:r>
          </a:p>
          <a:p>
            <a:pPr marL="169329" indent="0">
              <a:buNone/>
            </a:pPr>
            <a:endParaRPr lang="en-US" sz="2400" dirty="0">
              <a:solidFill>
                <a:srgbClr val="FFFF00"/>
              </a:solidFill>
            </a:endParaRPr>
          </a:p>
          <a:p>
            <a:r>
              <a:rPr lang="en-US" sz="2400" dirty="0">
                <a:solidFill>
                  <a:srgbClr val="FFFF00"/>
                </a:solidFill>
              </a:rPr>
              <a:t>One study showed that 30% of women presenting with injuries in an Emergency Department were identified as having injuries caused by battering.</a:t>
            </a:r>
          </a:p>
          <a:p>
            <a:endParaRPr lang="en-US" sz="2933" dirty="0"/>
          </a:p>
          <a:p>
            <a:pPr marL="169329" indent="0">
              <a:buNone/>
            </a:pPr>
            <a:r>
              <a:rPr lang="en-US" sz="2933" dirty="0"/>
              <a:t> </a:t>
            </a:r>
          </a:p>
          <a:p>
            <a:endParaRPr lang="en-US" dirty="0"/>
          </a:p>
          <a:p>
            <a:endParaRPr lang="en-US" dirty="0"/>
          </a:p>
        </p:txBody>
      </p:sp>
      <p:sp>
        <p:nvSpPr>
          <p:cNvPr id="4" name="Slide Number Placeholder 3">
            <a:extLst>
              <a:ext uri="{FF2B5EF4-FFF2-40B4-BE49-F238E27FC236}">
                <a16:creationId xmlns:a16="http://schemas.microsoft.com/office/drawing/2014/main" id="{09694FDD-D1AA-2D40-9E63-20E834A333A4}"/>
              </a:ext>
            </a:extLst>
          </p:cNvPr>
          <p:cNvSpPr>
            <a:spLocks noGrp="1"/>
          </p:cNvSpPr>
          <p:nvPr>
            <p:ph type="sldNum" idx="12"/>
          </p:nvPr>
        </p:nvSpPr>
        <p:spPr/>
        <p:txBody>
          <a:bodyPr/>
          <a:lstStyle/>
          <a:p>
            <a:pPr algn="r"/>
            <a:fld id="{00000000-1234-1234-1234-123412341234}" type="slidenum">
              <a:rPr lang="en" smtClean="0"/>
              <a:pPr algn="r"/>
              <a:t>19</a:t>
            </a:fld>
            <a:endParaRPr lang="en"/>
          </a:p>
        </p:txBody>
      </p:sp>
    </p:spTree>
    <p:extLst>
      <p:ext uri="{BB962C8B-B14F-4D97-AF65-F5344CB8AC3E}">
        <p14:creationId xmlns:p14="http://schemas.microsoft.com/office/powerpoint/2010/main" val="2290899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BEAA-7869-778E-CEC3-4E5D198CCBD5}"/>
              </a:ext>
            </a:extLst>
          </p:cNvPr>
          <p:cNvSpPr>
            <a:spLocks noGrp="1"/>
          </p:cNvSpPr>
          <p:nvPr>
            <p:ph type="title"/>
          </p:nvPr>
        </p:nvSpPr>
        <p:spPr/>
        <p:txBody>
          <a:bodyPr/>
          <a:lstStyle/>
          <a:p>
            <a:r>
              <a:rPr lang="en-US" dirty="0"/>
              <a:t>Who Am I?</a:t>
            </a:r>
          </a:p>
        </p:txBody>
      </p:sp>
      <p:sp>
        <p:nvSpPr>
          <p:cNvPr id="3" name="Content Placeholder 2">
            <a:extLst>
              <a:ext uri="{FF2B5EF4-FFF2-40B4-BE49-F238E27FC236}">
                <a16:creationId xmlns:a16="http://schemas.microsoft.com/office/drawing/2014/main" id="{E4474F7B-BE88-2C75-1194-AA52DBF4D06F}"/>
              </a:ext>
            </a:extLst>
          </p:cNvPr>
          <p:cNvSpPr>
            <a:spLocks noGrp="1"/>
          </p:cNvSpPr>
          <p:nvPr>
            <p:ph sz="half" idx="2"/>
          </p:nvPr>
        </p:nvSpPr>
        <p:spPr>
          <a:xfrm>
            <a:off x="952133" y="2037080"/>
            <a:ext cx="4396339" cy="3741738"/>
          </a:xfrm>
        </p:spPr>
        <p:txBody>
          <a:bodyPr>
            <a:normAutofit fontScale="77500" lnSpcReduction="20000"/>
          </a:bodyPr>
          <a:lstStyle/>
          <a:p>
            <a:r>
              <a:rPr lang="en-US" sz="2800" dirty="0"/>
              <a:t>Matthew Grayson</a:t>
            </a:r>
          </a:p>
          <a:p>
            <a:r>
              <a:rPr lang="en-US" sz="2800" dirty="0"/>
              <a:t>IPV Homeless Provider Program Supervisor</a:t>
            </a:r>
          </a:p>
          <a:p>
            <a:r>
              <a:rPr lang="en-US" sz="2800" dirty="0"/>
              <a:t>Help train homeless provider staff about IPV/DV</a:t>
            </a:r>
          </a:p>
          <a:p>
            <a:pPr lvl="1"/>
            <a:r>
              <a:rPr lang="en-US" sz="2800" dirty="0"/>
              <a:t>To help screen/intake process</a:t>
            </a:r>
          </a:p>
          <a:p>
            <a:pPr lvl="1"/>
            <a:r>
              <a:rPr lang="en-US" sz="2800" dirty="0"/>
              <a:t>Frontline staff safety</a:t>
            </a:r>
          </a:p>
          <a:p>
            <a:pPr lvl="1"/>
            <a:r>
              <a:rPr lang="en-US" sz="2800" dirty="0"/>
              <a:t>Resident safety</a:t>
            </a:r>
          </a:p>
          <a:p>
            <a:pPr lvl="1"/>
            <a:r>
              <a:rPr lang="en-US" sz="2800" dirty="0"/>
              <a:t>Share WCS Resources</a:t>
            </a:r>
          </a:p>
          <a:p>
            <a:pPr marL="457200" lvl="1" indent="0">
              <a:buNone/>
            </a:pPr>
            <a:endParaRPr lang="en-US" dirty="0"/>
          </a:p>
        </p:txBody>
      </p:sp>
      <p:pic>
        <p:nvPicPr>
          <p:cNvPr id="7" name="Content Placeholder 6">
            <a:extLst>
              <a:ext uri="{FF2B5EF4-FFF2-40B4-BE49-F238E27FC236}">
                <a16:creationId xmlns:a16="http://schemas.microsoft.com/office/drawing/2014/main" id="{4BB814B2-349C-F8CB-34EB-CFD8CBD0DEA6}"/>
              </a:ext>
            </a:extLst>
          </p:cNvPr>
          <p:cNvPicPr>
            <a:picLocks noGrp="1" noChangeAspect="1"/>
          </p:cNvPicPr>
          <p:nvPr>
            <p:ph sz="quarter" idx="4"/>
          </p:nvPr>
        </p:nvPicPr>
        <p:blipFill>
          <a:blip r:embed="rId2"/>
          <a:stretch>
            <a:fillRect/>
          </a:stretch>
        </p:blipFill>
        <p:spPr>
          <a:xfrm>
            <a:off x="6337709" y="1950720"/>
            <a:ext cx="3340922" cy="4454562"/>
          </a:xfrm>
          <a:prstGeom prst="rect">
            <a:avLst/>
          </a:prstGeom>
        </p:spPr>
      </p:pic>
    </p:spTree>
    <p:extLst>
      <p:ext uri="{BB962C8B-B14F-4D97-AF65-F5344CB8AC3E}">
        <p14:creationId xmlns:p14="http://schemas.microsoft.com/office/powerpoint/2010/main" val="372026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F616B2-D1C7-A6C1-ED7F-BF808075D62C}"/>
              </a:ext>
            </a:extLst>
          </p:cNvPr>
          <p:cNvSpPr>
            <a:spLocks noGrp="1"/>
          </p:cNvSpPr>
          <p:nvPr>
            <p:ph type="title"/>
          </p:nvPr>
        </p:nvSpPr>
        <p:spPr>
          <a:xfrm>
            <a:off x="480000" y="171777"/>
            <a:ext cx="8014000" cy="528400"/>
          </a:xfrm>
        </p:spPr>
        <p:txBody>
          <a:bodyPr/>
          <a:lstStyle/>
          <a:p>
            <a:pPr algn="ctr"/>
            <a:r>
              <a:rPr lang="en-US" sz="3200" dirty="0">
                <a:solidFill>
                  <a:schemeClr val="tx1"/>
                </a:solidFill>
                <a:latin typeface="Catamaran Thin" panose="020B0604020202020204" charset="0"/>
                <a:cs typeface="Catamaran Thin" panose="020B0604020202020204" charset="0"/>
              </a:rPr>
              <a:t>How IPV Affects African American Women</a:t>
            </a:r>
          </a:p>
        </p:txBody>
      </p:sp>
      <p:sp>
        <p:nvSpPr>
          <p:cNvPr id="11" name="Text Placeholder 2">
            <a:extLst>
              <a:ext uri="{FF2B5EF4-FFF2-40B4-BE49-F238E27FC236}">
                <a16:creationId xmlns:a16="http://schemas.microsoft.com/office/drawing/2014/main" id="{3E0272B2-4605-810E-F428-1ACA7D934045}"/>
              </a:ext>
            </a:extLst>
          </p:cNvPr>
          <p:cNvSpPr>
            <a:spLocks noGrp="1"/>
          </p:cNvSpPr>
          <p:nvPr>
            <p:ph type="body" idx="1"/>
          </p:nvPr>
        </p:nvSpPr>
        <p:spPr>
          <a:xfrm>
            <a:off x="-1" y="794565"/>
            <a:ext cx="9131823" cy="3845600"/>
          </a:xfrm>
        </p:spPr>
        <p:txBody>
          <a:bodyPr/>
          <a:lstStyle/>
          <a:p>
            <a:pPr algn="l">
              <a:buClr>
                <a:srgbClr val="FFC000"/>
              </a:buClr>
              <a:buFont typeface="Arial" panose="020B0604020202020204" pitchFamily="34" charset="0"/>
              <a:buChar char="•"/>
            </a:pPr>
            <a:r>
              <a:rPr lang="en-US" sz="2400" dirty="0">
                <a:solidFill>
                  <a:srgbClr val="FFC000"/>
                </a:solidFill>
                <a:latin typeface="Catamaran Thin" panose="020B0604020202020204" charset="0"/>
                <a:cs typeface="Catamaran Thin" panose="020B0604020202020204" charset="0"/>
              </a:rPr>
              <a:t>More than 4 out of 10  Black women experience </a:t>
            </a:r>
            <a:r>
              <a:rPr lang="en-US" sz="2400" dirty="0">
                <a:solidFill>
                  <a:srgbClr val="FFC000"/>
                </a:solidFill>
                <a:latin typeface="Catamaran Thin" panose="020B0604020202020204" charset="0"/>
                <a:cs typeface="Catamaran Thin" panose="020B0604020202020204" charset="0"/>
                <a:hlinkClick r:id="rId3">
                  <a:extLst>
                    <a:ext uri="{A12FA001-AC4F-418D-AE19-62706E023703}">
                      <ahyp:hlinkClr xmlns:ahyp="http://schemas.microsoft.com/office/drawing/2018/hyperlinkcolor" val="tx"/>
                    </a:ext>
                  </a:extLst>
                </a:hlinkClick>
              </a:rPr>
              <a:t>physical violence</a:t>
            </a:r>
            <a:r>
              <a:rPr lang="en-US" sz="2400" dirty="0">
                <a:solidFill>
                  <a:srgbClr val="FFC000"/>
                </a:solidFill>
                <a:latin typeface="Catamaran Thin" panose="020B0604020202020204" charset="0"/>
                <a:cs typeface="Catamaran Thin" panose="020B0604020202020204" charset="0"/>
              </a:rPr>
              <a:t> from an intimate partner during their lifetimes.</a:t>
            </a:r>
          </a:p>
          <a:p>
            <a:pPr marL="169329" indent="0" algn="l">
              <a:buClr>
                <a:srgbClr val="FFC000"/>
              </a:buClr>
              <a:buNone/>
            </a:pPr>
            <a:r>
              <a:rPr lang="en-US" sz="2400" dirty="0">
                <a:solidFill>
                  <a:srgbClr val="FFC000"/>
                </a:solidFill>
                <a:latin typeface="Catamaran Thin" panose="020B0604020202020204" charset="0"/>
                <a:cs typeface="Catamaran Thin" panose="020B0604020202020204" charset="0"/>
              </a:rPr>
              <a:t> </a:t>
            </a:r>
          </a:p>
          <a:p>
            <a:pPr algn="l">
              <a:buClr>
                <a:srgbClr val="FFC000"/>
              </a:buClr>
              <a:buFont typeface="Arial" panose="020B0604020202020204" pitchFamily="34" charset="0"/>
              <a:buChar char="•"/>
            </a:pPr>
            <a:r>
              <a:rPr lang="en-US" sz="2400" dirty="0">
                <a:solidFill>
                  <a:srgbClr val="FFC000"/>
                </a:solidFill>
                <a:latin typeface="Catamaran Thin" panose="020B0604020202020204" charset="0"/>
                <a:cs typeface="Catamaran Thin" panose="020B0604020202020204" charset="0"/>
              </a:rPr>
              <a:t>Black women also experience significantly higher rates of psychological abuse—including humiliation, insults, name-calling, and coercive control—than do women overall.</a:t>
            </a:r>
          </a:p>
          <a:p>
            <a:pPr marL="169329" indent="0" algn="l">
              <a:buClr>
                <a:srgbClr val="FFC000"/>
              </a:buClr>
              <a:buNone/>
            </a:pPr>
            <a:endParaRPr lang="en-US" sz="2400" dirty="0">
              <a:solidFill>
                <a:srgbClr val="FFC000"/>
              </a:solidFill>
              <a:latin typeface="Catamaran Thin" panose="020B0604020202020204" charset="0"/>
              <a:cs typeface="Catamaran Thin" panose="020B0604020202020204" charset="0"/>
            </a:endParaRPr>
          </a:p>
          <a:p>
            <a:pPr algn="l">
              <a:buClr>
                <a:srgbClr val="FFC000"/>
              </a:buClr>
              <a:buFont typeface="Arial" panose="020B0604020202020204" pitchFamily="34" charset="0"/>
              <a:buChar char="•"/>
            </a:pPr>
            <a:r>
              <a:rPr lang="en-US" sz="2400" dirty="0">
                <a:solidFill>
                  <a:srgbClr val="FFC000"/>
                </a:solidFill>
                <a:latin typeface="Catamaran Thin" panose="020B0604020202020204" charset="0"/>
                <a:cs typeface="Catamaran Thin" panose="020B0604020202020204" charset="0"/>
              </a:rPr>
              <a:t>Sexual violence affects Black women at high rates. More than 20 percent of Black women are raped during their lifetimes—a higher share than among women overall.</a:t>
            </a:r>
          </a:p>
          <a:p>
            <a:pPr algn="l">
              <a:buClr>
                <a:srgbClr val="FFC000"/>
              </a:buClr>
              <a:buFont typeface="Arial" panose="020B0604020202020204" pitchFamily="34" charset="0"/>
              <a:buChar char="•"/>
            </a:pPr>
            <a:endParaRPr lang="en-US" sz="2400" dirty="0">
              <a:solidFill>
                <a:srgbClr val="FFC000"/>
              </a:solidFill>
              <a:latin typeface="Catamaran Thin" panose="020B0604020202020204" charset="0"/>
              <a:cs typeface="Catamaran Thin" panose="020B0604020202020204" charset="0"/>
            </a:endParaRPr>
          </a:p>
          <a:p>
            <a:pPr algn="l">
              <a:buClr>
                <a:srgbClr val="FFC000"/>
              </a:buClr>
              <a:buFont typeface="Arial" panose="020B0604020202020204" pitchFamily="34" charset="0"/>
              <a:buChar char="•"/>
            </a:pPr>
            <a:r>
              <a:rPr lang="en-US" sz="2400" dirty="0">
                <a:solidFill>
                  <a:srgbClr val="FFC000"/>
                </a:solidFill>
                <a:latin typeface="Catamaran Thin" panose="020B0604020202020204" charset="0"/>
                <a:cs typeface="Catamaran Thin" panose="020B0604020202020204" charset="0"/>
              </a:rPr>
              <a:t>Black women face a particularly high risk of being killed at the hands of a man. A 2015 Violence Policy Center study finds that Black women were two and a half times more likely to be murdered by men than their White counterparts. More than nine in ten Black female victims knew their killers.</a:t>
            </a:r>
          </a:p>
          <a:p>
            <a:endParaRPr lang="en-US" dirty="0"/>
          </a:p>
        </p:txBody>
      </p:sp>
      <p:sp>
        <p:nvSpPr>
          <p:cNvPr id="4" name="Slide Number Placeholder 3">
            <a:extLst>
              <a:ext uri="{FF2B5EF4-FFF2-40B4-BE49-F238E27FC236}">
                <a16:creationId xmlns:a16="http://schemas.microsoft.com/office/drawing/2014/main" id="{86E6D912-E9E7-A124-E859-8194C83486C8}"/>
              </a:ext>
            </a:extLst>
          </p:cNvPr>
          <p:cNvSpPr>
            <a:spLocks noGrp="1"/>
          </p:cNvSpPr>
          <p:nvPr>
            <p:ph type="sldNum" idx="12"/>
          </p:nvPr>
        </p:nvSpPr>
        <p:spPr>
          <a:xfrm>
            <a:off x="11307445" y="6333135"/>
            <a:ext cx="731600" cy="524800"/>
          </a:xfrm>
        </p:spPr>
        <p:txBody>
          <a:bodyPr wrap="square" anchor="ctr">
            <a:normAutofit lnSpcReduction="10000"/>
          </a:bodyPr>
          <a:lstStyle/>
          <a:p>
            <a:pPr>
              <a:spcAft>
                <a:spcPts val="800"/>
              </a:spcAft>
            </a:pPr>
            <a:fld id="{3A98EE3D-8CD1-4C3F-BD1C-C98C9596463C}" type="slidenum">
              <a:rPr lang="en-US" smtClean="0"/>
              <a:pPr>
                <a:spcAft>
                  <a:spcPts val="800"/>
                </a:spcAft>
              </a:pPr>
              <a:t>20</a:t>
            </a:fld>
            <a:endParaRPr lang="en-US"/>
          </a:p>
        </p:txBody>
      </p:sp>
      <p:pic>
        <p:nvPicPr>
          <p:cNvPr id="2" name="Picture 1">
            <a:extLst>
              <a:ext uri="{FF2B5EF4-FFF2-40B4-BE49-F238E27FC236}">
                <a16:creationId xmlns:a16="http://schemas.microsoft.com/office/drawing/2014/main" id="{D8D471D9-B0C8-D8B6-F296-1F74368809C2}"/>
              </a:ext>
            </a:extLst>
          </p:cNvPr>
          <p:cNvPicPr>
            <a:picLocks noChangeAspect="1"/>
          </p:cNvPicPr>
          <p:nvPr/>
        </p:nvPicPr>
        <p:blipFill>
          <a:blip r:embed="rId4"/>
          <a:stretch>
            <a:fillRect/>
          </a:stretch>
        </p:blipFill>
        <p:spPr>
          <a:xfrm>
            <a:off x="9131822" y="0"/>
            <a:ext cx="3060177" cy="6858000"/>
          </a:xfrm>
          <a:prstGeom prst="rect">
            <a:avLst/>
          </a:prstGeom>
        </p:spPr>
      </p:pic>
    </p:spTree>
    <p:extLst>
      <p:ext uri="{BB962C8B-B14F-4D97-AF65-F5344CB8AC3E}">
        <p14:creationId xmlns:p14="http://schemas.microsoft.com/office/powerpoint/2010/main" val="378836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2EB9-CFEF-220A-B9CA-2C2325EE5CCE}"/>
              </a:ext>
            </a:extLst>
          </p:cNvPr>
          <p:cNvSpPr>
            <a:spLocks noGrp="1"/>
          </p:cNvSpPr>
          <p:nvPr>
            <p:ph type="title"/>
          </p:nvPr>
        </p:nvSpPr>
        <p:spPr>
          <a:xfrm>
            <a:off x="11289" y="1075689"/>
            <a:ext cx="9166579" cy="528400"/>
          </a:xfrm>
        </p:spPr>
        <p:txBody>
          <a:bodyPr/>
          <a:lstStyle/>
          <a:p>
            <a:pPr algn="ctr"/>
            <a:r>
              <a:rPr lang="en-US" dirty="0">
                <a:solidFill>
                  <a:schemeClr val="tx1"/>
                </a:solidFill>
                <a:latin typeface="Catamaran Thin" panose="020B0604020202020204" charset="0"/>
                <a:cs typeface="Catamaran Thin" panose="020B0604020202020204" charset="0"/>
              </a:rPr>
              <a:t>How IPV Affects African American Women</a:t>
            </a:r>
          </a:p>
        </p:txBody>
      </p:sp>
      <p:sp>
        <p:nvSpPr>
          <p:cNvPr id="3" name="Text Placeholder 2">
            <a:extLst>
              <a:ext uri="{FF2B5EF4-FFF2-40B4-BE49-F238E27FC236}">
                <a16:creationId xmlns:a16="http://schemas.microsoft.com/office/drawing/2014/main" id="{4A1D5BB0-089D-30E3-7DAD-E015DC18BDED}"/>
              </a:ext>
            </a:extLst>
          </p:cNvPr>
          <p:cNvSpPr>
            <a:spLocks noGrp="1"/>
          </p:cNvSpPr>
          <p:nvPr>
            <p:ph type="body" idx="1"/>
          </p:nvPr>
        </p:nvSpPr>
        <p:spPr>
          <a:xfrm>
            <a:off x="-110630" y="2034363"/>
            <a:ext cx="9041511" cy="3845600"/>
          </a:xfrm>
        </p:spPr>
        <p:txBody>
          <a:bodyPr/>
          <a:lstStyle/>
          <a:p>
            <a:r>
              <a:rPr lang="en-US" sz="2400" b="1" dirty="0">
                <a:solidFill>
                  <a:srgbClr val="FFC000"/>
                </a:solidFill>
                <a:latin typeface="Catamaran Thin" panose="020B0604020202020204" charset="0"/>
                <a:cs typeface="Catamaran Thin" panose="020B0604020202020204" charset="0"/>
              </a:rPr>
              <a:t>Nearly all —92% — of these killings were intra-racial, which means that they were committed by a Black man against a Black woman.</a:t>
            </a:r>
          </a:p>
          <a:p>
            <a:pPr marL="169329" indent="0">
              <a:buNone/>
            </a:pPr>
            <a:endParaRPr lang="en-US" sz="2400" b="1" dirty="0">
              <a:solidFill>
                <a:srgbClr val="FFC000"/>
              </a:solidFill>
              <a:latin typeface="Catamaran Thin" panose="020B0604020202020204" charset="0"/>
              <a:cs typeface="Catamaran Thin" panose="020B0604020202020204" charset="0"/>
            </a:endParaRPr>
          </a:p>
          <a:p>
            <a:r>
              <a:rPr lang="en-US" sz="2400" b="1" dirty="0">
                <a:solidFill>
                  <a:srgbClr val="FFC000"/>
                </a:solidFill>
                <a:latin typeface="Catamaran Thin" panose="020B0604020202020204" charset="0"/>
                <a:cs typeface="Catamaran Thin" panose="020B0604020202020204" charset="0"/>
              </a:rPr>
              <a:t>With statistics like these, the Black Women’s Health Project determined that domestic violence is the </a:t>
            </a:r>
            <a:r>
              <a:rPr lang="en-US" sz="2400" b="1" u="sng" dirty="0">
                <a:solidFill>
                  <a:srgbClr val="FFC000"/>
                </a:solidFill>
                <a:latin typeface="Catamaran Thin" panose="020B0604020202020204" charset="0"/>
                <a:cs typeface="Catamaran Thin" panose="020B0604020202020204" charset="0"/>
                <a:hlinkClick r:id="rId3">
                  <a:extLst>
                    <a:ext uri="{A12FA001-AC4F-418D-AE19-62706E023703}">
                      <ahyp:hlinkClr xmlns:ahyp="http://schemas.microsoft.com/office/drawing/2018/hyperlinkcolor" val="tx"/>
                    </a:ext>
                  </a:extLst>
                </a:hlinkClick>
              </a:rPr>
              <a:t>number one health issue </a:t>
            </a:r>
            <a:r>
              <a:rPr lang="en-US" sz="2400" b="1" dirty="0">
                <a:solidFill>
                  <a:srgbClr val="FFC000"/>
                </a:solidFill>
                <a:latin typeface="Catamaran Thin" panose="020B0604020202020204" charset="0"/>
                <a:cs typeface="Catamaran Thin" panose="020B0604020202020204" charset="0"/>
              </a:rPr>
              <a:t>facing Black women.</a:t>
            </a:r>
          </a:p>
          <a:p>
            <a:pPr marL="169329" indent="0">
              <a:buNone/>
            </a:pPr>
            <a:endParaRPr lang="en-US" sz="2400" b="1" dirty="0">
              <a:solidFill>
                <a:srgbClr val="FFC000"/>
              </a:solidFill>
              <a:latin typeface="Catamaran Thin" panose="020B0604020202020204" charset="0"/>
              <a:cs typeface="Catamaran Thin" panose="020B0604020202020204" charset="0"/>
            </a:endParaRPr>
          </a:p>
          <a:p>
            <a:r>
              <a:rPr lang="en-US" sz="2400" b="1" dirty="0">
                <a:solidFill>
                  <a:srgbClr val="FFC000"/>
                </a:solidFill>
                <a:latin typeface="Catamaran Thin" panose="020B0604020202020204" charset="0"/>
                <a:cs typeface="Catamaran Thin" panose="020B0604020202020204" charset="0"/>
              </a:rPr>
              <a:t>And in Black communities, the problem is particularly severe, with abuse being the leading cause of injury among Black women ages 15 to 44</a:t>
            </a:r>
            <a:r>
              <a:rPr lang="en-US" sz="2400" dirty="0">
                <a:solidFill>
                  <a:srgbClr val="FFC000"/>
                </a:solidFill>
                <a:latin typeface="Catamaran Thin" panose="020B0604020202020204" charset="0"/>
                <a:cs typeface="Catamaran Thin" panose="020B0604020202020204" charset="0"/>
              </a:rPr>
              <a:t>.</a:t>
            </a:r>
          </a:p>
        </p:txBody>
      </p:sp>
      <p:sp>
        <p:nvSpPr>
          <p:cNvPr id="4" name="Slide Number Placeholder 3">
            <a:extLst>
              <a:ext uri="{FF2B5EF4-FFF2-40B4-BE49-F238E27FC236}">
                <a16:creationId xmlns:a16="http://schemas.microsoft.com/office/drawing/2014/main" id="{AA78526F-86C3-85A2-41F9-5493B8951884}"/>
              </a:ext>
            </a:extLst>
          </p:cNvPr>
          <p:cNvSpPr>
            <a:spLocks noGrp="1"/>
          </p:cNvSpPr>
          <p:nvPr>
            <p:ph type="sldNum" idx="12"/>
          </p:nvPr>
        </p:nvSpPr>
        <p:spPr/>
        <p:txBody>
          <a:bodyPr/>
          <a:lstStyle/>
          <a:p>
            <a:pPr algn="r"/>
            <a:fld id="{00000000-1234-1234-1234-123412341234}" type="slidenum">
              <a:rPr lang="en" smtClean="0"/>
              <a:pPr algn="r"/>
              <a:t>21</a:t>
            </a:fld>
            <a:endParaRPr lang="en"/>
          </a:p>
        </p:txBody>
      </p:sp>
      <p:pic>
        <p:nvPicPr>
          <p:cNvPr id="5" name="Picture 4">
            <a:extLst>
              <a:ext uri="{FF2B5EF4-FFF2-40B4-BE49-F238E27FC236}">
                <a16:creationId xmlns:a16="http://schemas.microsoft.com/office/drawing/2014/main" id="{DD23ECA5-A95D-6644-D626-004FAA98955C}"/>
              </a:ext>
            </a:extLst>
          </p:cNvPr>
          <p:cNvPicPr>
            <a:picLocks noChangeAspect="1"/>
          </p:cNvPicPr>
          <p:nvPr/>
        </p:nvPicPr>
        <p:blipFill>
          <a:blip r:embed="rId4"/>
          <a:stretch>
            <a:fillRect/>
          </a:stretch>
        </p:blipFill>
        <p:spPr>
          <a:xfrm>
            <a:off x="9052801" y="0"/>
            <a:ext cx="3928727" cy="6858000"/>
          </a:xfrm>
          <a:prstGeom prst="rect">
            <a:avLst/>
          </a:prstGeom>
        </p:spPr>
      </p:pic>
    </p:spTree>
    <p:extLst>
      <p:ext uri="{BB962C8B-B14F-4D97-AF65-F5344CB8AC3E}">
        <p14:creationId xmlns:p14="http://schemas.microsoft.com/office/powerpoint/2010/main" val="2930017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B194206-CE6F-4BC3-A358-936DE50CAEDC}"/>
              </a:ext>
            </a:extLst>
          </p:cNvPr>
          <p:cNvGrpSpPr/>
          <p:nvPr/>
        </p:nvGrpSpPr>
        <p:grpSpPr>
          <a:xfrm rot="3012170">
            <a:off x="8255789" y="2966849"/>
            <a:ext cx="4531509" cy="1876603"/>
            <a:chOff x="8762998" y="3751114"/>
            <a:chExt cx="3551686" cy="1162375"/>
          </a:xfrm>
        </p:grpSpPr>
        <p:pic>
          <p:nvPicPr>
            <p:cNvPr id="15" name="Graphic 14" descr="Rainbow">
              <a:extLst>
                <a:ext uri="{FF2B5EF4-FFF2-40B4-BE49-F238E27FC236}">
                  <a16:creationId xmlns:a16="http://schemas.microsoft.com/office/drawing/2014/main" id="{99EDC4E8-7CC8-4AFE-A83F-0B4833255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2998" y="3999089"/>
              <a:ext cx="914400" cy="914400"/>
            </a:xfrm>
            <a:prstGeom prst="rect">
              <a:avLst/>
            </a:prstGeom>
          </p:spPr>
        </p:pic>
        <p:pic>
          <p:nvPicPr>
            <p:cNvPr id="16" name="Graphic 15" descr="Rainbow">
              <a:extLst>
                <a:ext uri="{FF2B5EF4-FFF2-40B4-BE49-F238E27FC236}">
                  <a16:creationId xmlns:a16="http://schemas.microsoft.com/office/drawing/2014/main" id="{6806CB9E-D7F5-40C8-8B7D-5A56E58B56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7228" y="3942134"/>
              <a:ext cx="914400" cy="914400"/>
            </a:xfrm>
            <a:prstGeom prst="rect">
              <a:avLst/>
            </a:prstGeom>
          </p:spPr>
        </p:pic>
        <p:pic>
          <p:nvPicPr>
            <p:cNvPr id="17" name="Graphic 16" descr="Rainbow">
              <a:extLst>
                <a:ext uri="{FF2B5EF4-FFF2-40B4-BE49-F238E27FC236}">
                  <a16:creationId xmlns:a16="http://schemas.microsoft.com/office/drawing/2014/main" id="{0ED21073-2B2A-4F4A-AB0C-53903E0751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22992" y="3894941"/>
              <a:ext cx="914400" cy="914400"/>
            </a:xfrm>
            <a:prstGeom prst="rect">
              <a:avLst/>
            </a:prstGeom>
          </p:spPr>
        </p:pic>
        <p:pic>
          <p:nvPicPr>
            <p:cNvPr id="18" name="Graphic 17" descr="Rainbow">
              <a:extLst>
                <a:ext uri="{FF2B5EF4-FFF2-40B4-BE49-F238E27FC236}">
                  <a16:creationId xmlns:a16="http://schemas.microsoft.com/office/drawing/2014/main" id="{5CE90278-7281-4DDF-8412-5D397DAFFB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48756" y="3846476"/>
              <a:ext cx="914400" cy="914400"/>
            </a:xfrm>
            <a:prstGeom prst="rect">
              <a:avLst/>
            </a:prstGeom>
          </p:spPr>
        </p:pic>
        <p:pic>
          <p:nvPicPr>
            <p:cNvPr id="19" name="Graphic 18" descr="Rainbow">
              <a:extLst>
                <a:ext uri="{FF2B5EF4-FFF2-40B4-BE49-F238E27FC236}">
                  <a16:creationId xmlns:a16="http://schemas.microsoft.com/office/drawing/2014/main" id="{F2ABFE41-F36E-4D37-B4D1-6E1E362ACA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74520" y="3798795"/>
              <a:ext cx="914400" cy="914400"/>
            </a:xfrm>
            <a:prstGeom prst="rect">
              <a:avLst/>
            </a:prstGeom>
          </p:spPr>
        </p:pic>
        <p:pic>
          <p:nvPicPr>
            <p:cNvPr id="20" name="Graphic 19" descr="Rainbow">
              <a:extLst>
                <a:ext uri="{FF2B5EF4-FFF2-40B4-BE49-F238E27FC236}">
                  <a16:creationId xmlns:a16="http://schemas.microsoft.com/office/drawing/2014/main" id="{D161F2D5-EA1F-4B23-BA86-55149805B9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400284" y="3751114"/>
              <a:ext cx="914400" cy="914400"/>
            </a:xfrm>
            <a:prstGeom prst="rect">
              <a:avLst/>
            </a:prstGeom>
          </p:spPr>
        </p:pic>
      </p:grpSp>
      <p:sp>
        <p:nvSpPr>
          <p:cNvPr id="3" name="Title 2">
            <a:extLst>
              <a:ext uri="{FF2B5EF4-FFF2-40B4-BE49-F238E27FC236}">
                <a16:creationId xmlns:a16="http://schemas.microsoft.com/office/drawing/2014/main" id="{76C15020-566F-4808-9B00-21E2392AA0B8}"/>
              </a:ext>
            </a:extLst>
          </p:cNvPr>
          <p:cNvSpPr>
            <a:spLocks noGrp="1"/>
          </p:cNvSpPr>
          <p:nvPr>
            <p:ph type="title"/>
          </p:nvPr>
        </p:nvSpPr>
        <p:spPr>
          <a:xfrm>
            <a:off x="1097280" y="421817"/>
            <a:ext cx="10058400" cy="890148"/>
          </a:xfrm>
        </p:spPr>
        <p:txBody>
          <a:bodyPr/>
          <a:lstStyle/>
          <a:p>
            <a:r>
              <a:rPr lang="en-US" cap="none" dirty="0">
                <a:latin typeface="Arial Rounded MT Bold" panose="020F0704030504030204" pitchFamily="34" charset="0"/>
              </a:rPr>
              <a:t>TDV and Identities</a:t>
            </a:r>
          </a:p>
        </p:txBody>
      </p:sp>
      <p:sp>
        <p:nvSpPr>
          <p:cNvPr id="2" name="Content Placeholder 1">
            <a:extLst>
              <a:ext uri="{FF2B5EF4-FFF2-40B4-BE49-F238E27FC236}">
                <a16:creationId xmlns:a16="http://schemas.microsoft.com/office/drawing/2014/main" id="{BE2BBDA5-E59D-43C8-A49A-351EB5AF17FC}"/>
              </a:ext>
            </a:extLst>
          </p:cNvPr>
          <p:cNvSpPr>
            <a:spLocks noGrp="1"/>
          </p:cNvSpPr>
          <p:nvPr>
            <p:ph idx="1"/>
          </p:nvPr>
        </p:nvSpPr>
        <p:spPr>
          <a:xfrm>
            <a:off x="357810" y="1563757"/>
            <a:ext cx="11767930" cy="4872426"/>
          </a:xfrm>
        </p:spPr>
        <p:txBody>
          <a:bodyPr>
            <a:normAutofit lnSpcReduction="10000"/>
          </a:bodyPr>
          <a:lstStyle/>
          <a:p>
            <a:r>
              <a:rPr lang="en-US" sz="2400" dirty="0">
                <a:solidFill>
                  <a:schemeClr val="tx1"/>
                </a:solidFill>
                <a:latin typeface="Cambria" panose="02040503050406030204" pitchFamily="18" charset="0"/>
                <a:ea typeface="Cambria" panose="02040503050406030204" pitchFamily="18" charset="0"/>
              </a:rPr>
              <a:t>Among high school students in 2017 who dated or went out with someone in the past year, </a:t>
            </a:r>
            <a:r>
              <a:rPr lang="en-US" sz="2400" b="1" dirty="0">
                <a:solidFill>
                  <a:schemeClr val="tx1"/>
                </a:solidFill>
                <a:latin typeface="Cambria" panose="02040503050406030204" pitchFamily="18" charset="0"/>
                <a:ea typeface="Cambria" panose="02040503050406030204" pitchFamily="18" charset="0"/>
              </a:rPr>
              <a:t>8% experienced physical dating violence</a:t>
            </a:r>
            <a:r>
              <a:rPr lang="en-US" sz="2400" dirty="0">
                <a:solidFill>
                  <a:schemeClr val="tx1"/>
                </a:solidFill>
                <a:latin typeface="Cambria" panose="02040503050406030204" pitchFamily="18" charset="0"/>
                <a:ea typeface="Cambria" panose="02040503050406030204" pitchFamily="18" charset="0"/>
              </a:rPr>
              <a:t>.</a:t>
            </a:r>
          </a:p>
          <a:p>
            <a:r>
              <a:rPr lang="en-US" sz="2400" dirty="0">
                <a:solidFill>
                  <a:schemeClr val="tx1"/>
                </a:solidFill>
                <a:latin typeface="Cambria" panose="02040503050406030204" pitchFamily="18" charset="0"/>
                <a:ea typeface="Cambria" panose="02040503050406030204" pitchFamily="18" charset="0"/>
              </a:rPr>
              <a:t>However, experiences varied for members of different groups:</a:t>
            </a:r>
          </a:p>
          <a:p>
            <a:pPr>
              <a:buFont typeface="Courier New" panose="02070309020205020404" pitchFamily="49" charset="0"/>
              <a:buChar char="o"/>
            </a:pPr>
            <a:r>
              <a:rPr lang="en-US" sz="2400" b="1" dirty="0">
                <a:solidFill>
                  <a:srgbClr val="282828"/>
                </a:solidFill>
                <a:highlight>
                  <a:srgbClr val="FFFF00"/>
                </a:highlight>
                <a:latin typeface="Cambria" panose="02040503050406030204" pitchFamily="18" charset="0"/>
                <a:ea typeface="Cambria" panose="02040503050406030204" pitchFamily="18" charset="0"/>
              </a:rPr>
              <a:t>9.1% of female students </a:t>
            </a:r>
            <a:r>
              <a:rPr lang="en-US" sz="2400" dirty="0">
                <a:solidFill>
                  <a:srgbClr val="282828"/>
                </a:solidFill>
                <a:highlight>
                  <a:srgbClr val="FFFF00"/>
                </a:highlight>
                <a:latin typeface="Cambria" panose="02040503050406030204" pitchFamily="18" charset="0"/>
                <a:ea typeface="Cambria" panose="02040503050406030204" pitchFamily="18" charset="0"/>
              </a:rPr>
              <a:t>experienced physical dating violence</a:t>
            </a:r>
          </a:p>
          <a:p>
            <a:pPr>
              <a:buFont typeface="Courier New" panose="02070309020205020404" pitchFamily="49" charset="0"/>
              <a:buChar char="o"/>
            </a:pPr>
            <a:r>
              <a:rPr lang="en-US" sz="2400" b="1" dirty="0">
                <a:solidFill>
                  <a:srgbClr val="282828"/>
                </a:solidFill>
                <a:highlight>
                  <a:srgbClr val="FFFF00"/>
                </a:highlight>
                <a:latin typeface="Cambria" panose="02040503050406030204" pitchFamily="18" charset="0"/>
                <a:ea typeface="Cambria" panose="02040503050406030204" pitchFamily="18" charset="0"/>
              </a:rPr>
              <a:t>6.5% of male students </a:t>
            </a:r>
            <a:r>
              <a:rPr lang="en-US" sz="2400" dirty="0">
                <a:solidFill>
                  <a:srgbClr val="282828"/>
                </a:solidFill>
                <a:highlight>
                  <a:srgbClr val="FFFF00"/>
                </a:highlight>
                <a:latin typeface="Cambria" panose="02040503050406030204" pitchFamily="18" charset="0"/>
                <a:ea typeface="Cambria" panose="02040503050406030204" pitchFamily="18" charset="0"/>
              </a:rPr>
              <a:t>experienced physical dating violence</a:t>
            </a:r>
          </a:p>
          <a:p>
            <a:pPr>
              <a:buFont typeface="Courier New" panose="02070309020205020404" pitchFamily="49" charset="0"/>
              <a:buChar char="o"/>
            </a:pPr>
            <a:r>
              <a:rPr lang="en-US" sz="2400" b="1" dirty="0">
                <a:solidFill>
                  <a:schemeClr val="tx1"/>
                </a:solidFill>
                <a:highlight>
                  <a:srgbClr val="FF0000"/>
                </a:highlight>
                <a:latin typeface="Cambria" panose="02040503050406030204" pitchFamily="18" charset="0"/>
                <a:ea typeface="Cambria" panose="02040503050406030204" pitchFamily="18" charset="0"/>
              </a:rPr>
              <a:t>10.2% of Black students </a:t>
            </a:r>
            <a:r>
              <a:rPr lang="en-US" sz="2400" dirty="0">
                <a:solidFill>
                  <a:schemeClr val="tx1"/>
                </a:solidFill>
                <a:highlight>
                  <a:srgbClr val="FF0000"/>
                </a:highlight>
                <a:latin typeface="Cambria" panose="02040503050406030204" pitchFamily="18" charset="0"/>
                <a:ea typeface="Cambria" panose="02040503050406030204" pitchFamily="18" charset="0"/>
              </a:rPr>
              <a:t>experienced physical dating violence</a:t>
            </a:r>
          </a:p>
          <a:p>
            <a:pPr>
              <a:buFont typeface="Courier New" panose="02070309020205020404" pitchFamily="49" charset="0"/>
              <a:buChar char="o"/>
            </a:pPr>
            <a:r>
              <a:rPr lang="en-US" sz="2400" b="1" dirty="0">
                <a:solidFill>
                  <a:schemeClr val="tx1"/>
                </a:solidFill>
                <a:highlight>
                  <a:srgbClr val="FF0000"/>
                </a:highlight>
                <a:latin typeface="Cambria" panose="02040503050406030204" pitchFamily="18" charset="0"/>
                <a:ea typeface="Cambria" panose="02040503050406030204" pitchFamily="18" charset="0"/>
              </a:rPr>
              <a:t>7% of white students </a:t>
            </a:r>
            <a:r>
              <a:rPr lang="en-US" sz="2400" dirty="0">
                <a:solidFill>
                  <a:schemeClr val="tx1"/>
                </a:solidFill>
                <a:highlight>
                  <a:srgbClr val="FF0000"/>
                </a:highlight>
                <a:latin typeface="Cambria" panose="02040503050406030204" pitchFamily="18" charset="0"/>
                <a:ea typeface="Cambria" panose="02040503050406030204" pitchFamily="18" charset="0"/>
              </a:rPr>
              <a:t>experienced physical dating violence</a:t>
            </a:r>
          </a:p>
          <a:p>
            <a:pPr>
              <a:buFont typeface="Courier New" panose="02070309020205020404" pitchFamily="49" charset="0"/>
              <a:buChar char="o"/>
            </a:pPr>
            <a:r>
              <a:rPr lang="en-US" sz="2400" b="1" dirty="0">
                <a:solidFill>
                  <a:schemeClr val="tx1"/>
                </a:solidFill>
                <a:highlight>
                  <a:srgbClr val="FF0000"/>
                </a:highlight>
                <a:latin typeface="Cambria" panose="02040503050406030204" pitchFamily="18" charset="0"/>
                <a:ea typeface="Cambria" panose="02040503050406030204" pitchFamily="18" charset="0"/>
              </a:rPr>
              <a:t>7.6% of Hispanic students </a:t>
            </a:r>
            <a:r>
              <a:rPr lang="en-US" sz="2400" dirty="0">
                <a:solidFill>
                  <a:schemeClr val="tx1"/>
                </a:solidFill>
                <a:highlight>
                  <a:srgbClr val="FF0000"/>
                </a:highlight>
                <a:latin typeface="Cambria" panose="02040503050406030204" pitchFamily="18" charset="0"/>
                <a:ea typeface="Cambria" panose="02040503050406030204" pitchFamily="18" charset="0"/>
              </a:rPr>
              <a:t>experienced physical dating violence</a:t>
            </a:r>
          </a:p>
          <a:p>
            <a:pPr>
              <a:buFont typeface="Courier New" panose="02070309020205020404" pitchFamily="49" charset="0"/>
              <a:buChar char="o"/>
            </a:pPr>
            <a:r>
              <a:rPr lang="en-US" sz="2400" b="1" dirty="0">
                <a:solidFill>
                  <a:schemeClr val="tx1"/>
                </a:solidFill>
                <a:highlight>
                  <a:srgbClr val="0000FF"/>
                </a:highlight>
                <a:latin typeface="Cambria" panose="02040503050406030204" pitchFamily="18" charset="0"/>
                <a:ea typeface="Cambria" panose="02040503050406030204" pitchFamily="18" charset="0"/>
              </a:rPr>
              <a:t>17.2% of lesbian, gay, or bisexual+ students </a:t>
            </a:r>
            <a:r>
              <a:rPr lang="en-US" sz="2400" dirty="0">
                <a:solidFill>
                  <a:schemeClr val="tx1"/>
                </a:solidFill>
                <a:highlight>
                  <a:srgbClr val="0000FF"/>
                </a:highlight>
                <a:latin typeface="Cambria" panose="02040503050406030204" pitchFamily="18" charset="0"/>
                <a:ea typeface="Cambria" panose="02040503050406030204" pitchFamily="18" charset="0"/>
              </a:rPr>
              <a:t>experienced physical dating violence</a:t>
            </a:r>
          </a:p>
          <a:p>
            <a:pPr>
              <a:buFont typeface="Courier New" panose="02070309020205020404" pitchFamily="49" charset="0"/>
              <a:buChar char="o"/>
            </a:pPr>
            <a:r>
              <a:rPr lang="en-US" sz="2400" b="1" dirty="0">
                <a:solidFill>
                  <a:schemeClr val="tx1"/>
                </a:solidFill>
                <a:highlight>
                  <a:srgbClr val="0000FF"/>
                </a:highlight>
                <a:latin typeface="Cambria" panose="02040503050406030204" pitchFamily="18" charset="0"/>
                <a:ea typeface="Cambria" panose="02040503050406030204" pitchFamily="18" charset="0"/>
              </a:rPr>
              <a:t>6.4% of heterosexual students </a:t>
            </a:r>
            <a:r>
              <a:rPr lang="en-US" sz="2400" dirty="0">
                <a:solidFill>
                  <a:schemeClr val="tx1"/>
                </a:solidFill>
                <a:highlight>
                  <a:srgbClr val="0000FF"/>
                </a:highlight>
                <a:latin typeface="Cambria" panose="02040503050406030204" pitchFamily="18" charset="0"/>
                <a:ea typeface="Cambria" panose="02040503050406030204" pitchFamily="18" charset="0"/>
              </a:rPr>
              <a:t>experienced physical dating violence</a:t>
            </a:r>
          </a:p>
          <a:p>
            <a:pPr>
              <a:buFont typeface="Courier New" panose="02070309020205020404" pitchFamily="49" charset="0"/>
              <a:buChar char="o"/>
            </a:pPr>
            <a:r>
              <a:rPr lang="en-US" sz="2400" dirty="0">
                <a:hlinkClick r:id="rId15"/>
              </a:rPr>
              <a:t>https://timesupfoundation.org/black-survivors-and-sexual-trauma/</a:t>
            </a:r>
            <a:endParaRPr lang="en-US" sz="2400" dirty="0"/>
          </a:p>
          <a:p>
            <a:pPr>
              <a:buFont typeface="Courier New" panose="02070309020205020404" pitchFamily="49" charset="0"/>
              <a:buChar char="o"/>
            </a:pPr>
            <a:endParaRPr lang="en-US" sz="2400" dirty="0">
              <a:solidFill>
                <a:schemeClr val="tx1"/>
              </a:solidFill>
              <a:latin typeface="Cambria" panose="02040503050406030204" pitchFamily="18" charset="0"/>
              <a:ea typeface="Cambria" panose="02040503050406030204" pitchFamily="18" charset="0"/>
            </a:endParaRPr>
          </a:p>
          <a:p>
            <a:endParaRPr lang="en-US" sz="2400" dirty="0">
              <a:solidFill>
                <a:schemeClr val="tx1"/>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401AD4D0-77C4-4027-BC49-13B9E90BD305}"/>
              </a:ext>
            </a:extLst>
          </p:cNvPr>
          <p:cNvSpPr txBox="1"/>
          <p:nvPr/>
        </p:nvSpPr>
        <p:spPr>
          <a:xfrm>
            <a:off x="841242" y="6404153"/>
            <a:ext cx="10509516" cy="369332"/>
          </a:xfrm>
          <a:prstGeom prst="rect">
            <a:avLst/>
          </a:prstGeom>
          <a:noFill/>
        </p:spPr>
        <p:txBody>
          <a:bodyPr wrap="square" rtlCol="0" anchor="ctr">
            <a:spAutoFit/>
          </a:bodyPr>
          <a:lstStyle/>
          <a:p>
            <a:pPr algn="ct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p>
        </p:txBody>
      </p:sp>
    </p:spTree>
    <p:extLst>
      <p:ext uri="{BB962C8B-B14F-4D97-AF65-F5344CB8AC3E}">
        <p14:creationId xmlns:p14="http://schemas.microsoft.com/office/powerpoint/2010/main" val="35227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8DBCE2-FEE2-E438-060E-AA81BB676B8E}"/>
              </a:ext>
            </a:extLst>
          </p:cNvPr>
          <p:cNvSpPr>
            <a:spLocks noGrp="1"/>
          </p:cNvSpPr>
          <p:nvPr>
            <p:ph type="title"/>
          </p:nvPr>
        </p:nvSpPr>
        <p:spPr/>
        <p:txBody>
          <a:bodyPr/>
          <a:lstStyle/>
          <a:p>
            <a:r>
              <a:rPr lang="en-US" dirty="0"/>
              <a:t>Domestic Violence and Veterans</a:t>
            </a:r>
          </a:p>
        </p:txBody>
      </p:sp>
      <p:sp>
        <p:nvSpPr>
          <p:cNvPr id="5" name="Text Placeholder 4">
            <a:extLst>
              <a:ext uri="{FF2B5EF4-FFF2-40B4-BE49-F238E27FC236}">
                <a16:creationId xmlns:a16="http://schemas.microsoft.com/office/drawing/2014/main" id="{BFC7E2B8-3819-657E-4098-7BFDDD64C307}"/>
              </a:ext>
            </a:extLst>
          </p:cNvPr>
          <p:cNvSpPr>
            <a:spLocks noGrp="1"/>
          </p:cNvSpPr>
          <p:nvPr>
            <p:ph type="body" idx="1"/>
          </p:nvPr>
        </p:nvSpPr>
        <p:spPr>
          <a:xfrm>
            <a:off x="447040" y="3142653"/>
            <a:ext cx="10861040" cy="3845600"/>
          </a:xfrm>
        </p:spPr>
        <p:txBody>
          <a:bodyPr/>
          <a:lstStyle/>
          <a:p>
            <a:r>
              <a:rPr lang="en-US" sz="2800" b="0" i="0" dirty="0">
                <a:effectLst/>
                <a:latin typeface="Poppins" panose="00000500000000000000" pitchFamily="2" charset="0"/>
              </a:rPr>
              <a:t>Studies have shown that the rate of domestic violence in military families is 2 to 5 times higher than civilian families, with estimates ranging from 22% to 58% depending on the sample population and data collection methodologies used.</a:t>
            </a:r>
            <a:endParaRPr lang="en-US" sz="2800" dirty="0"/>
          </a:p>
        </p:txBody>
      </p:sp>
    </p:spTree>
    <p:extLst>
      <p:ext uri="{BB962C8B-B14F-4D97-AF65-F5344CB8AC3E}">
        <p14:creationId xmlns:p14="http://schemas.microsoft.com/office/powerpoint/2010/main" val="9378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49C1-A297-9083-80D3-FD3F6EB8FEA1}"/>
              </a:ext>
            </a:extLst>
          </p:cNvPr>
          <p:cNvSpPr>
            <a:spLocks noGrp="1"/>
          </p:cNvSpPr>
          <p:nvPr>
            <p:ph type="title"/>
          </p:nvPr>
        </p:nvSpPr>
        <p:spPr/>
        <p:txBody>
          <a:bodyPr/>
          <a:lstStyle/>
          <a:p>
            <a:r>
              <a:rPr lang="en-US" dirty="0"/>
              <a:t>Domestic Violence and Veterans</a:t>
            </a:r>
          </a:p>
        </p:txBody>
      </p:sp>
      <p:sp>
        <p:nvSpPr>
          <p:cNvPr id="3" name="Content Placeholder 2">
            <a:extLst>
              <a:ext uri="{FF2B5EF4-FFF2-40B4-BE49-F238E27FC236}">
                <a16:creationId xmlns:a16="http://schemas.microsoft.com/office/drawing/2014/main" id="{A0B2B505-E5CD-D24E-A4D4-A65A22A6F1A9}"/>
              </a:ext>
            </a:extLst>
          </p:cNvPr>
          <p:cNvSpPr>
            <a:spLocks noGrp="1"/>
          </p:cNvSpPr>
          <p:nvPr>
            <p:ph sz="half" idx="1"/>
          </p:nvPr>
        </p:nvSpPr>
        <p:spPr>
          <a:xfrm>
            <a:off x="518160" y="2056093"/>
            <a:ext cx="4981491" cy="4200246"/>
          </a:xfrm>
        </p:spPr>
        <p:txBody>
          <a:bodyPr>
            <a:normAutofit/>
          </a:bodyPr>
          <a:lstStyle/>
          <a:p>
            <a:r>
              <a:rPr lang="en-US" sz="2000" b="0" i="0" dirty="0">
                <a:effectLst/>
                <a:latin typeface="Poppins" panose="00000500000000000000" pitchFamily="2" charset="0"/>
              </a:rPr>
              <a:t>According to the US Department of Defense, in 2020 there were nearly 22,000 reports of domestic violence involving military personnel. This number has been steadily increasing over the years with an estimated 25% of all military couples experiencing domestic violence within their lifetime. In 2018 alone, reported cases grew by 6.6%.</a:t>
            </a:r>
            <a:endParaRPr lang="en-US" sz="2000" dirty="0"/>
          </a:p>
        </p:txBody>
      </p:sp>
      <p:sp>
        <p:nvSpPr>
          <p:cNvPr id="4" name="Content Placeholder 3">
            <a:extLst>
              <a:ext uri="{FF2B5EF4-FFF2-40B4-BE49-F238E27FC236}">
                <a16:creationId xmlns:a16="http://schemas.microsoft.com/office/drawing/2014/main" id="{C02ED222-2A02-BAED-2E38-DB028ECDE10A}"/>
              </a:ext>
            </a:extLst>
          </p:cNvPr>
          <p:cNvSpPr>
            <a:spLocks noGrp="1"/>
          </p:cNvSpPr>
          <p:nvPr>
            <p:ph sz="half" idx="2"/>
          </p:nvPr>
        </p:nvSpPr>
        <p:spPr>
          <a:xfrm>
            <a:off x="5654493" y="2056092"/>
            <a:ext cx="5582467" cy="4200245"/>
          </a:xfrm>
        </p:spPr>
        <p:txBody>
          <a:bodyPr>
            <a:normAutofit/>
          </a:bodyPr>
          <a:lstStyle/>
          <a:p>
            <a:r>
              <a:rPr lang="en-US" sz="2400" b="0" i="0" dirty="0">
                <a:effectLst/>
                <a:latin typeface="Poppins" panose="00000500000000000000" pitchFamily="2" charset="0"/>
              </a:rPr>
              <a:t>Factors that contribute to higher rates of domestic violence in military families include frequent deployments and separations, high stress levels, PTSD and other mental health issues, exposure to violence, and a culture of secrecy and loyalty.</a:t>
            </a:r>
            <a:endParaRPr lang="en-US" sz="2400" dirty="0"/>
          </a:p>
        </p:txBody>
      </p:sp>
    </p:spTree>
    <p:extLst>
      <p:ext uri="{BB962C8B-B14F-4D97-AF65-F5344CB8AC3E}">
        <p14:creationId xmlns:p14="http://schemas.microsoft.com/office/powerpoint/2010/main" val="378615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C789CD-A6DC-F7D7-3307-2B74AE547F51}"/>
              </a:ext>
            </a:extLst>
          </p:cNvPr>
          <p:cNvSpPr>
            <a:spLocks noGrp="1"/>
          </p:cNvSpPr>
          <p:nvPr>
            <p:ph type="sldNum" idx="12"/>
          </p:nvPr>
        </p:nvSpPr>
        <p:spPr/>
        <p:txBody>
          <a:bodyPr/>
          <a:lstStyle/>
          <a:p>
            <a:pPr algn="r"/>
            <a:fld id="{00000000-1234-1234-1234-123412341234}" type="slidenum">
              <a:rPr lang="en" smtClean="0"/>
              <a:pPr algn="r"/>
              <a:t>25</a:t>
            </a:fld>
            <a:endParaRPr lang="en"/>
          </a:p>
        </p:txBody>
      </p:sp>
      <p:pic>
        <p:nvPicPr>
          <p:cNvPr id="10" name="Picture 9">
            <a:extLst>
              <a:ext uri="{FF2B5EF4-FFF2-40B4-BE49-F238E27FC236}">
                <a16:creationId xmlns:a16="http://schemas.microsoft.com/office/drawing/2014/main" id="{F652B47B-5AB8-88EE-F57D-A7B8281377E7}"/>
              </a:ext>
            </a:extLst>
          </p:cNvPr>
          <p:cNvPicPr>
            <a:picLocks noChangeAspect="1"/>
          </p:cNvPicPr>
          <p:nvPr/>
        </p:nvPicPr>
        <p:blipFill>
          <a:blip r:embed="rId3"/>
          <a:stretch>
            <a:fillRect/>
          </a:stretch>
        </p:blipFill>
        <p:spPr>
          <a:xfrm>
            <a:off x="0" y="882671"/>
            <a:ext cx="12192000" cy="5267483"/>
          </a:xfrm>
          <a:prstGeom prst="rect">
            <a:avLst/>
          </a:prstGeom>
        </p:spPr>
      </p:pic>
      <p:sp>
        <p:nvSpPr>
          <p:cNvPr id="12" name="TextBox 11">
            <a:extLst>
              <a:ext uri="{FF2B5EF4-FFF2-40B4-BE49-F238E27FC236}">
                <a16:creationId xmlns:a16="http://schemas.microsoft.com/office/drawing/2014/main" id="{F5634D50-942F-FD42-83B4-D4E491D2C026}"/>
              </a:ext>
            </a:extLst>
          </p:cNvPr>
          <p:cNvSpPr txBox="1"/>
          <p:nvPr/>
        </p:nvSpPr>
        <p:spPr>
          <a:xfrm>
            <a:off x="141817" y="184283"/>
            <a:ext cx="8433223" cy="748988"/>
          </a:xfrm>
          <a:prstGeom prst="rect">
            <a:avLst/>
          </a:prstGeom>
          <a:noFill/>
        </p:spPr>
        <p:txBody>
          <a:bodyPr wrap="square">
            <a:spAutoFit/>
          </a:bodyPr>
          <a:lstStyle/>
          <a:p>
            <a:r>
              <a:rPr lang="en-US" sz="4267" b="1" dirty="0">
                <a:latin typeface="Catamaran Thin" panose="020B0604020202020204" charset="0"/>
                <a:cs typeface="Catamaran Thin" panose="020B0604020202020204" charset="0"/>
              </a:rPr>
              <a:t>IPV and Other Social Factors </a:t>
            </a:r>
          </a:p>
        </p:txBody>
      </p:sp>
      <p:sp>
        <p:nvSpPr>
          <p:cNvPr id="14" name="TextBox 13">
            <a:extLst>
              <a:ext uri="{FF2B5EF4-FFF2-40B4-BE49-F238E27FC236}">
                <a16:creationId xmlns:a16="http://schemas.microsoft.com/office/drawing/2014/main" id="{39B4489B-C12F-58C1-ECA8-AA5DD02664FD}"/>
              </a:ext>
            </a:extLst>
          </p:cNvPr>
          <p:cNvSpPr txBox="1"/>
          <p:nvPr/>
        </p:nvSpPr>
        <p:spPr>
          <a:xfrm>
            <a:off x="80435" y="6245042"/>
            <a:ext cx="7683499" cy="420756"/>
          </a:xfrm>
          <a:prstGeom prst="rect">
            <a:avLst/>
          </a:prstGeom>
          <a:noFill/>
        </p:spPr>
        <p:txBody>
          <a:bodyPr wrap="square">
            <a:spAutoFit/>
          </a:bodyPr>
          <a:lstStyle/>
          <a:p>
            <a:r>
              <a:rPr lang="pt-BR" sz="1067" dirty="0">
                <a:solidFill>
                  <a:schemeClr val="bg1"/>
                </a:solidFill>
              </a:rPr>
              <a:t>Giron N, Cantor J, Bateman C. </a:t>
            </a:r>
            <a:r>
              <a:rPr lang="en-US" sz="1067" i="1" dirty="0">
                <a:solidFill>
                  <a:schemeClr val="bg1"/>
                </a:solidFill>
              </a:rPr>
              <a:t>Widening the Lens: The Bi-directional Pathways between Domestic Violence and Social Factors</a:t>
            </a:r>
            <a:r>
              <a:rPr lang="en-US" sz="1067" dirty="0">
                <a:solidFill>
                  <a:schemeClr val="bg1"/>
                </a:solidFill>
              </a:rPr>
              <a:t>. 2018. https://publications.jsi.com/JSIInternet/Inc/Common/_download_pub.cfm?id=22002&amp;lid=3</a:t>
            </a:r>
          </a:p>
        </p:txBody>
      </p:sp>
    </p:spTree>
    <p:extLst>
      <p:ext uri="{BB962C8B-B14F-4D97-AF65-F5344CB8AC3E}">
        <p14:creationId xmlns:p14="http://schemas.microsoft.com/office/powerpoint/2010/main" val="3851715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EC449-00B2-41A8-B0D3-D3F36AD9A407}"/>
              </a:ext>
            </a:extLst>
          </p:cNvPr>
          <p:cNvSpPr>
            <a:spLocks noGrp="1"/>
          </p:cNvSpPr>
          <p:nvPr>
            <p:ph type="title"/>
          </p:nvPr>
        </p:nvSpPr>
        <p:spPr>
          <a:xfrm>
            <a:off x="1310222" y="288916"/>
            <a:ext cx="8398319" cy="1369074"/>
          </a:xfrm>
        </p:spPr>
        <p:txBody>
          <a:bodyPr/>
          <a:lstStyle/>
          <a:p>
            <a:r>
              <a:rPr lang="en-US" cap="none" dirty="0">
                <a:solidFill>
                  <a:schemeClr val="tx1"/>
                </a:solidFill>
                <a:latin typeface="Arial Rounded MT Bold" panose="020F0704030504030204" pitchFamily="34" charset="0"/>
              </a:rPr>
              <a:t>Warning Signs of an Abusive Relationship</a:t>
            </a:r>
          </a:p>
        </p:txBody>
      </p:sp>
      <p:sp>
        <p:nvSpPr>
          <p:cNvPr id="2" name="Content Placeholder 1">
            <a:extLst>
              <a:ext uri="{FF2B5EF4-FFF2-40B4-BE49-F238E27FC236}">
                <a16:creationId xmlns:a16="http://schemas.microsoft.com/office/drawing/2014/main" id="{C53EF619-D2DB-4774-9759-E9747B411548}"/>
              </a:ext>
            </a:extLst>
          </p:cNvPr>
          <p:cNvSpPr>
            <a:spLocks noGrp="1"/>
          </p:cNvSpPr>
          <p:nvPr>
            <p:ph idx="1"/>
          </p:nvPr>
        </p:nvSpPr>
        <p:spPr>
          <a:xfrm>
            <a:off x="1310223" y="1657990"/>
            <a:ext cx="10058400" cy="4545434"/>
          </a:xfrm>
        </p:spPr>
        <p:txBody>
          <a:bodyPr>
            <a:normAutofit fontScale="92500" lnSpcReduction="20000"/>
          </a:bodyPr>
          <a:lstStyle/>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Excessive jealousy</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Isolating from friends and family</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Explosive temper</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Possessiveness/makes all the decisions</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Controls partner’s time, clothing, social life, etc.</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Criticizes and puts down partner</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Witnessed domestic violence at home</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Jekyll-Hyde personality</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Belief in traditional male/female roles/stereotypes</a:t>
            </a:r>
          </a:p>
          <a:p>
            <a:pPr>
              <a:buFont typeface="Courier New" panose="02070309020205020404" pitchFamily="49" charset="0"/>
              <a:buChar char="o"/>
            </a:pPr>
            <a:endParaRPr lang="en-US" sz="3200" dirty="0">
              <a:solidFill>
                <a:schemeClr val="tx1"/>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687B0A3-6B6C-4783-8BF5-73B43EE74D98}"/>
              </a:ext>
            </a:extLst>
          </p:cNvPr>
          <p:cNvSpPr txBox="1"/>
          <p:nvPr/>
        </p:nvSpPr>
        <p:spPr>
          <a:xfrm>
            <a:off x="841242" y="6404153"/>
            <a:ext cx="10509516" cy="369332"/>
          </a:xfrm>
          <a:prstGeom prst="rect">
            <a:avLst/>
          </a:prstGeom>
          <a:noFill/>
        </p:spPr>
        <p:txBody>
          <a:bodyPr wrap="square" rtlCol="0" anchor="ctr">
            <a:spAutoFit/>
          </a:bodyPr>
          <a:lstStyle/>
          <a:p>
            <a:pPr algn="ct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p>
        </p:txBody>
      </p:sp>
    </p:spTree>
    <p:extLst>
      <p:ext uri="{BB962C8B-B14F-4D97-AF65-F5344CB8AC3E}">
        <p14:creationId xmlns:p14="http://schemas.microsoft.com/office/powerpoint/2010/main" val="317092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9EC449-00B2-41A8-B0D3-D3F36AD9A407}"/>
              </a:ext>
            </a:extLst>
          </p:cNvPr>
          <p:cNvSpPr>
            <a:spLocks noGrp="1"/>
          </p:cNvSpPr>
          <p:nvPr>
            <p:ph type="title"/>
          </p:nvPr>
        </p:nvSpPr>
        <p:spPr/>
        <p:txBody>
          <a:bodyPr/>
          <a:lstStyle/>
          <a:p>
            <a:r>
              <a:rPr lang="en-US" cap="none" dirty="0">
                <a:solidFill>
                  <a:schemeClr val="tx1"/>
                </a:solidFill>
                <a:latin typeface="Arial Rounded MT Bold" panose="020F0704030504030204" pitchFamily="34" charset="0"/>
              </a:rPr>
              <a:t>Signs and Signals of Dating Victimization</a:t>
            </a:r>
          </a:p>
        </p:txBody>
      </p:sp>
      <p:sp>
        <p:nvSpPr>
          <p:cNvPr id="2" name="Content Placeholder 1">
            <a:extLst>
              <a:ext uri="{FF2B5EF4-FFF2-40B4-BE49-F238E27FC236}">
                <a16:creationId xmlns:a16="http://schemas.microsoft.com/office/drawing/2014/main" id="{C53EF619-D2DB-4774-9759-E9747B411548}"/>
              </a:ext>
            </a:extLst>
          </p:cNvPr>
          <p:cNvSpPr>
            <a:spLocks noGrp="1"/>
          </p:cNvSpPr>
          <p:nvPr>
            <p:ph sz="half" idx="2"/>
          </p:nvPr>
        </p:nvSpPr>
        <p:spPr>
          <a:xfrm>
            <a:off x="1103312" y="2001063"/>
            <a:ext cx="4396339" cy="4255275"/>
          </a:xfrm>
        </p:spPr>
        <p:txBody>
          <a:bodyPr>
            <a:normAutofit/>
          </a:bodyPr>
          <a:lstStyle/>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Sudden changes in mood or personality</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Bruises, scratches</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Avoids eye contact</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Using drugs or alcohol</a:t>
            </a:r>
          </a:p>
          <a:p>
            <a:pPr>
              <a:buFont typeface="Courier New" panose="02070309020205020404" pitchFamily="49" charset="0"/>
              <a:buChar char="o"/>
            </a:pPr>
            <a:endParaRPr lang="en-US" sz="3200" dirty="0">
              <a:solidFill>
                <a:schemeClr val="tx1"/>
              </a:solidFill>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3F76163A-C184-13F2-1583-914BA6D5D5CD}"/>
              </a:ext>
            </a:extLst>
          </p:cNvPr>
          <p:cNvSpPr>
            <a:spLocks noGrp="1"/>
          </p:cNvSpPr>
          <p:nvPr>
            <p:ph sz="quarter" idx="4"/>
          </p:nvPr>
        </p:nvSpPr>
        <p:spPr>
          <a:xfrm>
            <a:off x="5654495" y="2001063"/>
            <a:ext cx="4396339" cy="4255275"/>
          </a:xfrm>
        </p:spPr>
        <p:txBody>
          <a:bodyPr>
            <a:normAutofit/>
          </a:bodyPr>
          <a:lstStyle/>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Stops school activities</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Anxiety, depression</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Avoiding friends or other social events</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Afraid of partner</a:t>
            </a:r>
          </a:p>
          <a:p>
            <a:pPr>
              <a:buFont typeface="Courier New" panose="02070309020205020404" pitchFamily="49" charset="0"/>
              <a:buChar char="o"/>
            </a:pPr>
            <a:r>
              <a:rPr lang="en-US" sz="3200" dirty="0">
                <a:solidFill>
                  <a:schemeClr val="tx1"/>
                </a:solidFill>
                <a:latin typeface="Cambria" panose="02040503050406030204" pitchFamily="18" charset="0"/>
                <a:ea typeface="Cambria" panose="02040503050406030204" pitchFamily="18" charset="0"/>
              </a:rPr>
              <a:t>Changes in physical appearance</a:t>
            </a:r>
            <a:endParaRPr lang="en-US" sz="3200" dirty="0"/>
          </a:p>
        </p:txBody>
      </p:sp>
      <p:sp>
        <p:nvSpPr>
          <p:cNvPr id="7" name="TextBox 6">
            <a:extLst>
              <a:ext uri="{FF2B5EF4-FFF2-40B4-BE49-F238E27FC236}">
                <a16:creationId xmlns:a16="http://schemas.microsoft.com/office/drawing/2014/main" id="{CD8B30BC-D715-4B3E-BC46-B760A13BD933}"/>
              </a:ext>
            </a:extLst>
          </p:cNvPr>
          <p:cNvSpPr txBox="1"/>
          <p:nvPr/>
        </p:nvSpPr>
        <p:spPr>
          <a:xfrm>
            <a:off x="841242" y="6404153"/>
            <a:ext cx="10509516" cy="369332"/>
          </a:xfrm>
          <a:prstGeom prst="rect">
            <a:avLst/>
          </a:prstGeom>
          <a:noFill/>
        </p:spPr>
        <p:txBody>
          <a:bodyPr wrap="square" rtlCol="0" anchor="ctr">
            <a:spAutoFit/>
          </a:bodyPr>
          <a:lstStyle/>
          <a:p>
            <a:pPr algn="ct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p>
        </p:txBody>
      </p:sp>
    </p:spTree>
    <p:extLst>
      <p:ext uri="{BB962C8B-B14F-4D97-AF65-F5344CB8AC3E}">
        <p14:creationId xmlns:p14="http://schemas.microsoft.com/office/powerpoint/2010/main" val="312877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AA6E-AD16-B34F-B0DF-2BFCDEF4F8F6}"/>
              </a:ext>
            </a:extLst>
          </p:cNvPr>
          <p:cNvSpPr>
            <a:spLocks noGrp="1"/>
          </p:cNvSpPr>
          <p:nvPr>
            <p:ph type="title"/>
          </p:nvPr>
        </p:nvSpPr>
        <p:spPr>
          <a:xfrm>
            <a:off x="3962400" y="233649"/>
            <a:ext cx="5180388" cy="528400"/>
          </a:xfrm>
        </p:spPr>
        <p:txBody>
          <a:bodyPr/>
          <a:lstStyle/>
          <a:p>
            <a:r>
              <a:rPr lang="en-US" u="sng" dirty="0"/>
              <a:t>Resources</a:t>
            </a:r>
          </a:p>
        </p:txBody>
      </p:sp>
      <p:sp>
        <p:nvSpPr>
          <p:cNvPr id="3" name="Text Placeholder 2">
            <a:extLst>
              <a:ext uri="{FF2B5EF4-FFF2-40B4-BE49-F238E27FC236}">
                <a16:creationId xmlns:a16="http://schemas.microsoft.com/office/drawing/2014/main" id="{5FB75544-62E6-C649-AD37-F1C2C09EFBEA}"/>
              </a:ext>
            </a:extLst>
          </p:cNvPr>
          <p:cNvSpPr>
            <a:spLocks noGrp="1"/>
          </p:cNvSpPr>
          <p:nvPr>
            <p:ph type="body" idx="1"/>
          </p:nvPr>
        </p:nvSpPr>
        <p:spPr>
          <a:xfrm>
            <a:off x="849355" y="924871"/>
            <a:ext cx="3744400" cy="4358000"/>
          </a:xfrm>
        </p:spPr>
        <p:txBody>
          <a:bodyPr/>
          <a:lstStyle/>
          <a:p>
            <a:pPr marL="186262" indent="0">
              <a:buNone/>
            </a:pPr>
            <a:r>
              <a:rPr lang="en-US" b="1" u="sng" dirty="0">
                <a:solidFill>
                  <a:srgbClr val="FFFF00"/>
                </a:solidFill>
              </a:rPr>
              <a:t>DV Hotlines</a:t>
            </a:r>
          </a:p>
          <a:p>
            <a:r>
              <a:rPr lang="en-US" dirty="0"/>
              <a:t>Safety Plans</a:t>
            </a:r>
          </a:p>
          <a:p>
            <a:r>
              <a:rPr lang="en-US" dirty="0"/>
              <a:t>Shelter</a:t>
            </a:r>
          </a:p>
          <a:p>
            <a:r>
              <a:rPr lang="en-US" dirty="0"/>
              <a:t>Court Accompaniment</a:t>
            </a:r>
          </a:p>
          <a:p>
            <a:r>
              <a:rPr lang="en-US" dirty="0"/>
              <a:t>Counseling</a:t>
            </a:r>
          </a:p>
          <a:p>
            <a:r>
              <a:rPr lang="en-US" dirty="0"/>
              <a:t>Children’s Services</a:t>
            </a:r>
          </a:p>
          <a:p>
            <a:endParaRPr lang="en-US" dirty="0"/>
          </a:p>
          <a:p>
            <a:pPr marL="186262" indent="0">
              <a:buNone/>
            </a:pPr>
            <a:r>
              <a:rPr lang="en-US" b="1" u="sng" dirty="0">
                <a:solidFill>
                  <a:srgbClr val="FFFF00"/>
                </a:solidFill>
              </a:rPr>
              <a:t>LGBTQIA+</a:t>
            </a:r>
          </a:p>
          <a:p>
            <a:r>
              <a:rPr lang="en-US" dirty="0"/>
              <a:t>Hugh Lane Foundation</a:t>
            </a:r>
          </a:p>
          <a:p>
            <a:r>
              <a:rPr lang="en-US" dirty="0"/>
              <a:t>Central Outreach</a:t>
            </a:r>
          </a:p>
          <a:p>
            <a:r>
              <a:rPr lang="en-US" dirty="0"/>
              <a:t>Allies for Health and Wellbeing</a:t>
            </a:r>
          </a:p>
        </p:txBody>
      </p:sp>
      <p:sp>
        <p:nvSpPr>
          <p:cNvPr id="4" name="Text Placeholder 3">
            <a:extLst>
              <a:ext uri="{FF2B5EF4-FFF2-40B4-BE49-F238E27FC236}">
                <a16:creationId xmlns:a16="http://schemas.microsoft.com/office/drawing/2014/main" id="{F1F083CC-1A9C-834D-B662-7DA610A3FCD0}"/>
              </a:ext>
            </a:extLst>
          </p:cNvPr>
          <p:cNvSpPr>
            <a:spLocks noGrp="1"/>
          </p:cNvSpPr>
          <p:nvPr>
            <p:ph type="body" idx="2"/>
          </p:nvPr>
        </p:nvSpPr>
        <p:spPr>
          <a:xfrm>
            <a:off x="6441971" y="1250000"/>
            <a:ext cx="3744400" cy="4358000"/>
          </a:xfrm>
        </p:spPr>
        <p:txBody>
          <a:bodyPr/>
          <a:lstStyle/>
          <a:p>
            <a:pPr marL="186262" indent="0">
              <a:buNone/>
            </a:pPr>
            <a:r>
              <a:rPr lang="en-US" b="1" u="sng" dirty="0">
                <a:solidFill>
                  <a:srgbClr val="FFFF00"/>
                </a:solidFill>
              </a:rPr>
              <a:t>PFA’s</a:t>
            </a:r>
          </a:p>
          <a:p>
            <a:r>
              <a:rPr lang="en-US" dirty="0"/>
              <a:t>Current, former relationship</a:t>
            </a:r>
          </a:p>
          <a:p>
            <a:r>
              <a:rPr lang="en-US" dirty="0"/>
              <a:t>Share biological parents, parenthood, children</a:t>
            </a:r>
          </a:p>
          <a:p>
            <a:r>
              <a:rPr lang="en-US" dirty="0"/>
              <a:t>Persons related by blood, marriage</a:t>
            </a:r>
          </a:p>
          <a:p>
            <a:r>
              <a:rPr lang="en-US" dirty="0"/>
              <a:t>Have a child </a:t>
            </a:r>
          </a:p>
        </p:txBody>
      </p:sp>
      <p:sp>
        <p:nvSpPr>
          <p:cNvPr id="5" name="Slide Number Placeholder 4">
            <a:extLst>
              <a:ext uri="{FF2B5EF4-FFF2-40B4-BE49-F238E27FC236}">
                <a16:creationId xmlns:a16="http://schemas.microsoft.com/office/drawing/2014/main" id="{424A5676-6044-9047-8DB3-81D01043BAB9}"/>
              </a:ext>
            </a:extLst>
          </p:cNvPr>
          <p:cNvSpPr>
            <a:spLocks noGrp="1"/>
          </p:cNvSpPr>
          <p:nvPr>
            <p:ph type="sldNum" idx="12"/>
          </p:nvPr>
        </p:nvSpPr>
        <p:spPr/>
        <p:txBody>
          <a:bodyPr/>
          <a:lstStyle/>
          <a:p>
            <a:pPr algn="r"/>
            <a:fld id="{00000000-1234-1234-1234-123412341234}" type="slidenum">
              <a:rPr lang="en" smtClean="0"/>
              <a:pPr algn="r"/>
              <a:t>28</a:t>
            </a:fld>
            <a:endParaRPr lang="en"/>
          </a:p>
        </p:txBody>
      </p:sp>
    </p:spTree>
    <p:extLst>
      <p:ext uri="{BB962C8B-B14F-4D97-AF65-F5344CB8AC3E}">
        <p14:creationId xmlns:p14="http://schemas.microsoft.com/office/powerpoint/2010/main" val="520617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6179-DE61-414E-836C-724973F91E3F}"/>
              </a:ext>
            </a:extLst>
          </p:cNvPr>
          <p:cNvSpPr>
            <a:spLocks noGrp="1"/>
          </p:cNvSpPr>
          <p:nvPr>
            <p:ph type="title"/>
          </p:nvPr>
        </p:nvSpPr>
        <p:spPr>
          <a:xfrm>
            <a:off x="3012017" y="356295"/>
            <a:ext cx="8014000" cy="528400"/>
          </a:xfrm>
        </p:spPr>
        <p:txBody>
          <a:bodyPr/>
          <a:lstStyle/>
          <a:p>
            <a:r>
              <a:rPr lang="en-US" u="sng" dirty="0"/>
              <a:t>WCS SERVICES</a:t>
            </a:r>
          </a:p>
        </p:txBody>
      </p:sp>
      <p:sp>
        <p:nvSpPr>
          <p:cNvPr id="3" name="Text Placeholder 2">
            <a:extLst>
              <a:ext uri="{FF2B5EF4-FFF2-40B4-BE49-F238E27FC236}">
                <a16:creationId xmlns:a16="http://schemas.microsoft.com/office/drawing/2014/main" id="{6B0ED19F-5CBF-3F4F-8D27-90A0972C7181}"/>
              </a:ext>
            </a:extLst>
          </p:cNvPr>
          <p:cNvSpPr>
            <a:spLocks noGrp="1"/>
          </p:cNvSpPr>
          <p:nvPr>
            <p:ph type="body" idx="1"/>
          </p:nvPr>
        </p:nvSpPr>
        <p:spPr>
          <a:xfrm>
            <a:off x="937167" y="1354493"/>
            <a:ext cx="3744400" cy="4358000"/>
          </a:xfrm>
        </p:spPr>
        <p:txBody>
          <a:bodyPr/>
          <a:lstStyle/>
          <a:p>
            <a:r>
              <a:rPr lang="en-US" dirty="0">
                <a:solidFill>
                  <a:srgbClr val="FFFF00"/>
                </a:solidFill>
              </a:rPr>
              <a:t>Hotline	</a:t>
            </a:r>
          </a:p>
          <a:p>
            <a:pPr marL="186262" indent="0">
              <a:buNone/>
            </a:pPr>
            <a:endParaRPr lang="en-US" dirty="0">
              <a:solidFill>
                <a:srgbClr val="FFFF00"/>
              </a:solidFill>
            </a:endParaRPr>
          </a:p>
          <a:p>
            <a:r>
              <a:rPr lang="en-US" dirty="0">
                <a:solidFill>
                  <a:srgbClr val="FFFF00"/>
                </a:solidFill>
              </a:rPr>
              <a:t>Shelter</a:t>
            </a:r>
          </a:p>
          <a:p>
            <a:pPr marL="186262" indent="0">
              <a:buNone/>
            </a:pPr>
            <a:endParaRPr lang="en-US" dirty="0">
              <a:solidFill>
                <a:srgbClr val="FFFF00"/>
              </a:solidFill>
            </a:endParaRPr>
          </a:p>
          <a:p>
            <a:r>
              <a:rPr lang="en-US" dirty="0">
                <a:solidFill>
                  <a:srgbClr val="FFFF00"/>
                </a:solidFill>
              </a:rPr>
              <a:t>WELLNESS Center</a:t>
            </a:r>
          </a:p>
          <a:p>
            <a:pPr marL="186262" indent="0">
              <a:buNone/>
            </a:pPr>
            <a:endParaRPr lang="en-US" dirty="0">
              <a:solidFill>
                <a:srgbClr val="FFFF00"/>
              </a:solidFill>
            </a:endParaRPr>
          </a:p>
          <a:p>
            <a:r>
              <a:rPr lang="en-US" dirty="0">
                <a:solidFill>
                  <a:srgbClr val="FFFF00"/>
                </a:solidFill>
              </a:rPr>
              <a:t>Volunteer Program</a:t>
            </a:r>
          </a:p>
          <a:p>
            <a:pPr marL="186262" indent="0">
              <a:buNone/>
            </a:pPr>
            <a:endParaRPr lang="en-US" dirty="0">
              <a:solidFill>
                <a:srgbClr val="FFFF00"/>
              </a:solidFill>
            </a:endParaRPr>
          </a:p>
          <a:p>
            <a:r>
              <a:rPr lang="en-US" dirty="0">
                <a:solidFill>
                  <a:srgbClr val="FFFF00"/>
                </a:solidFill>
              </a:rPr>
              <a:t>LGBTQIA+ </a:t>
            </a:r>
          </a:p>
          <a:p>
            <a:pPr marL="186262" indent="0">
              <a:buNone/>
            </a:pPr>
            <a:endParaRPr lang="en-US" dirty="0">
              <a:solidFill>
                <a:srgbClr val="FFFF00"/>
              </a:solidFill>
            </a:endParaRPr>
          </a:p>
          <a:p>
            <a:r>
              <a:rPr lang="en-US" dirty="0">
                <a:solidFill>
                  <a:srgbClr val="FFFF00"/>
                </a:solidFill>
              </a:rPr>
              <a:t>Medical Advocacy 	</a:t>
            </a:r>
            <a:r>
              <a:rPr lang="en-US" dirty="0"/>
              <a:t>	</a:t>
            </a:r>
          </a:p>
        </p:txBody>
      </p:sp>
      <p:sp>
        <p:nvSpPr>
          <p:cNvPr id="5" name="Text Placeholder 4">
            <a:extLst>
              <a:ext uri="{FF2B5EF4-FFF2-40B4-BE49-F238E27FC236}">
                <a16:creationId xmlns:a16="http://schemas.microsoft.com/office/drawing/2014/main" id="{7FD5CFB0-A6E5-5576-4D25-2D8DCB875195}"/>
              </a:ext>
            </a:extLst>
          </p:cNvPr>
          <p:cNvSpPr>
            <a:spLocks noGrp="1"/>
          </p:cNvSpPr>
          <p:nvPr>
            <p:ph type="body" idx="2"/>
          </p:nvPr>
        </p:nvSpPr>
        <p:spPr>
          <a:xfrm>
            <a:off x="5958645" y="1250000"/>
            <a:ext cx="3744400" cy="4358000"/>
          </a:xfrm>
        </p:spPr>
        <p:txBody>
          <a:bodyPr/>
          <a:lstStyle/>
          <a:p>
            <a:r>
              <a:rPr lang="en-US" dirty="0">
                <a:solidFill>
                  <a:srgbClr val="FFFF00"/>
                </a:solidFill>
              </a:rPr>
              <a:t>Legal Advocacy/CLP</a:t>
            </a:r>
          </a:p>
          <a:p>
            <a:pPr marL="186262" indent="0">
              <a:buNone/>
            </a:pPr>
            <a:endParaRPr lang="en-US" dirty="0">
              <a:solidFill>
                <a:srgbClr val="FFFF00"/>
              </a:solidFill>
            </a:endParaRPr>
          </a:p>
          <a:p>
            <a:r>
              <a:rPr lang="en-US" dirty="0">
                <a:solidFill>
                  <a:srgbClr val="FFFF00"/>
                </a:solidFill>
              </a:rPr>
              <a:t>RIL Team </a:t>
            </a:r>
          </a:p>
          <a:p>
            <a:pPr marL="186262" indent="0">
              <a:buNone/>
            </a:pPr>
            <a:endParaRPr lang="en-US" dirty="0">
              <a:solidFill>
                <a:srgbClr val="FFFF00"/>
              </a:solidFill>
            </a:endParaRPr>
          </a:p>
          <a:p>
            <a:r>
              <a:rPr lang="en-US" dirty="0">
                <a:solidFill>
                  <a:srgbClr val="FFFF00"/>
                </a:solidFill>
              </a:rPr>
              <a:t>Children’s Center</a:t>
            </a:r>
          </a:p>
          <a:p>
            <a:pPr marL="186262" indent="0">
              <a:buNone/>
            </a:pPr>
            <a:endParaRPr lang="en-US" dirty="0">
              <a:solidFill>
                <a:srgbClr val="FFFF00"/>
              </a:solidFill>
            </a:endParaRPr>
          </a:p>
          <a:p>
            <a:r>
              <a:rPr lang="en-US" dirty="0">
                <a:solidFill>
                  <a:srgbClr val="FFFF00"/>
                </a:solidFill>
              </a:rPr>
              <a:t>MENS BIP</a:t>
            </a:r>
          </a:p>
          <a:p>
            <a:pPr marL="186262" indent="0">
              <a:buNone/>
            </a:pPr>
            <a:endParaRPr lang="en-US" dirty="0"/>
          </a:p>
        </p:txBody>
      </p:sp>
      <p:sp>
        <p:nvSpPr>
          <p:cNvPr id="4" name="Slide Number Placeholder 3">
            <a:extLst>
              <a:ext uri="{FF2B5EF4-FFF2-40B4-BE49-F238E27FC236}">
                <a16:creationId xmlns:a16="http://schemas.microsoft.com/office/drawing/2014/main" id="{9EA3E93C-0D79-6845-BF1C-0871063FBFD0}"/>
              </a:ext>
            </a:extLst>
          </p:cNvPr>
          <p:cNvSpPr>
            <a:spLocks noGrp="1"/>
          </p:cNvSpPr>
          <p:nvPr>
            <p:ph type="sldNum" idx="12"/>
          </p:nvPr>
        </p:nvSpPr>
        <p:spPr/>
        <p:txBody>
          <a:bodyPr/>
          <a:lstStyle/>
          <a:p>
            <a:pPr algn="r"/>
            <a:fld id="{00000000-1234-1234-1234-123412341234}" type="slidenum">
              <a:rPr lang="en" smtClean="0"/>
              <a:pPr algn="r"/>
              <a:t>29</a:t>
            </a:fld>
            <a:endParaRPr lang="en"/>
          </a:p>
        </p:txBody>
      </p:sp>
    </p:spTree>
    <p:extLst>
      <p:ext uri="{BB962C8B-B14F-4D97-AF65-F5344CB8AC3E}">
        <p14:creationId xmlns:p14="http://schemas.microsoft.com/office/powerpoint/2010/main" val="51971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C1478-C987-05DA-895E-3129D2CD66E8}"/>
              </a:ext>
            </a:extLst>
          </p:cNvPr>
          <p:cNvSpPr>
            <a:spLocks noGrp="1"/>
          </p:cNvSpPr>
          <p:nvPr>
            <p:ph type="title"/>
          </p:nvPr>
        </p:nvSpPr>
        <p:spPr>
          <a:xfrm>
            <a:off x="776333" y="349600"/>
            <a:ext cx="8014000" cy="528400"/>
          </a:xfrm>
        </p:spPr>
        <p:txBody>
          <a:bodyPr/>
          <a:lstStyle/>
          <a:p>
            <a:r>
              <a:rPr lang="en-US" dirty="0">
                <a:solidFill>
                  <a:schemeClr val="tx1"/>
                </a:solidFill>
              </a:rPr>
              <a:t>Warning!!!</a:t>
            </a:r>
          </a:p>
        </p:txBody>
      </p:sp>
      <p:sp>
        <p:nvSpPr>
          <p:cNvPr id="6" name="Text Placeholder 5">
            <a:extLst>
              <a:ext uri="{FF2B5EF4-FFF2-40B4-BE49-F238E27FC236}">
                <a16:creationId xmlns:a16="http://schemas.microsoft.com/office/drawing/2014/main" id="{730E59E2-025B-3608-331D-BE4F46B5CCCC}"/>
              </a:ext>
            </a:extLst>
          </p:cNvPr>
          <p:cNvSpPr>
            <a:spLocks noGrp="1"/>
          </p:cNvSpPr>
          <p:nvPr>
            <p:ph type="body" idx="1"/>
          </p:nvPr>
        </p:nvSpPr>
        <p:spPr>
          <a:xfrm>
            <a:off x="285232" y="1250000"/>
            <a:ext cx="4456101" cy="4358000"/>
          </a:xfrm>
        </p:spPr>
        <p:txBody>
          <a:bodyPr/>
          <a:lstStyle/>
          <a:p>
            <a:r>
              <a:rPr lang="en-US" b="1" dirty="0"/>
              <a:t>The topics discussed today are heavy and emotionally impactful.  If at any time you feel the information is too much for you, please feel free to excuse yourself to take some time.</a:t>
            </a:r>
          </a:p>
        </p:txBody>
      </p:sp>
      <p:sp>
        <p:nvSpPr>
          <p:cNvPr id="4" name="Slide Number Placeholder 3">
            <a:extLst>
              <a:ext uri="{FF2B5EF4-FFF2-40B4-BE49-F238E27FC236}">
                <a16:creationId xmlns:a16="http://schemas.microsoft.com/office/drawing/2014/main" id="{25EA2292-FFC8-27D8-DBF1-87603BABE57F}"/>
              </a:ext>
            </a:extLst>
          </p:cNvPr>
          <p:cNvSpPr>
            <a:spLocks noGrp="1"/>
          </p:cNvSpPr>
          <p:nvPr>
            <p:ph type="sldNum" idx="12"/>
          </p:nvPr>
        </p:nvSpPr>
        <p:spPr/>
        <p:txBody>
          <a:bodyPr/>
          <a:lstStyle/>
          <a:p>
            <a:fld id="{00000000-1234-1234-1234-123412341234}" type="slidenum">
              <a:rPr lang="en" smtClean="0"/>
              <a:pPr/>
              <a:t>3</a:t>
            </a:fld>
            <a:endParaRPr lang="en"/>
          </a:p>
        </p:txBody>
      </p:sp>
      <p:pic>
        <p:nvPicPr>
          <p:cNvPr id="7170" name="Picture 2" descr="warning stamp. warning round grunge sign. label - Stock Illustration  [66266326] - PIXTA">
            <a:extLst>
              <a:ext uri="{FF2B5EF4-FFF2-40B4-BE49-F238E27FC236}">
                <a16:creationId xmlns:a16="http://schemas.microsoft.com/office/drawing/2014/main" id="{A65A8642-28DF-1D70-0E84-F7429ECE4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669" y="1250000"/>
            <a:ext cx="3556000" cy="394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116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1E3B-231C-624D-AEB1-0B5D43313509}"/>
              </a:ext>
            </a:extLst>
          </p:cNvPr>
          <p:cNvSpPr>
            <a:spLocks noGrp="1"/>
          </p:cNvSpPr>
          <p:nvPr>
            <p:ph type="title"/>
          </p:nvPr>
        </p:nvSpPr>
        <p:spPr/>
        <p:txBody>
          <a:bodyPr/>
          <a:lstStyle/>
          <a:p>
            <a:r>
              <a:rPr lang="en-US" dirty="0"/>
              <a:t>WE’RE HERE FOR YOU…</a:t>
            </a:r>
          </a:p>
        </p:txBody>
      </p:sp>
      <p:sp>
        <p:nvSpPr>
          <p:cNvPr id="3" name="Text Placeholder 2">
            <a:extLst>
              <a:ext uri="{FF2B5EF4-FFF2-40B4-BE49-F238E27FC236}">
                <a16:creationId xmlns:a16="http://schemas.microsoft.com/office/drawing/2014/main" id="{16573E1A-A098-F945-A312-CCEEC3142D91}"/>
              </a:ext>
            </a:extLst>
          </p:cNvPr>
          <p:cNvSpPr>
            <a:spLocks noGrp="1"/>
          </p:cNvSpPr>
          <p:nvPr>
            <p:ph type="body" idx="1"/>
          </p:nvPr>
        </p:nvSpPr>
        <p:spPr>
          <a:xfrm>
            <a:off x="1038801" y="2048277"/>
            <a:ext cx="4567343" cy="3397484"/>
          </a:xfrm>
        </p:spPr>
        <p:txBody>
          <a:bodyPr/>
          <a:lstStyle/>
          <a:p>
            <a:r>
              <a:rPr lang="en-US" sz="2400" dirty="0"/>
              <a:t>24 Hr. Hotline</a:t>
            </a:r>
          </a:p>
          <a:p>
            <a:pPr marL="169329" indent="0">
              <a:buNone/>
            </a:pPr>
            <a:r>
              <a:rPr lang="en-US" sz="2400" dirty="0"/>
              <a:t>	412-687-8005		</a:t>
            </a:r>
          </a:p>
          <a:p>
            <a:pPr marL="169329" indent="0">
              <a:buNone/>
            </a:pPr>
            <a:endParaRPr lang="en-US" sz="2400" dirty="0"/>
          </a:p>
          <a:p>
            <a:r>
              <a:rPr lang="en-US" sz="2400" dirty="0"/>
              <a:t>Text 9 to 5</a:t>
            </a:r>
          </a:p>
          <a:p>
            <a:pPr marL="169329" indent="0">
              <a:buNone/>
            </a:pPr>
            <a:r>
              <a:rPr lang="en-US" sz="2400" dirty="0"/>
              <a:t>	412-744-8445		</a:t>
            </a:r>
          </a:p>
          <a:p>
            <a:pPr marL="169329" indent="0">
              <a:buNone/>
            </a:pPr>
            <a:endParaRPr lang="en-US" sz="2400" dirty="0"/>
          </a:p>
          <a:p>
            <a:r>
              <a:rPr lang="en-US" sz="2400" dirty="0"/>
              <a:t>Legal M-F 8-4</a:t>
            </a:r>
          </a:p>
          <a:p>
            <a:pPr marL="169329" indent="0">
              <a:buNone/>
            </a:pPr>
            <a:r>
              <a:rPr lang="en-US" sz="2400" dirty="0"/>
              <a:t>	412-355-7400  </a:t>
            </a:r>
          </a:p>
          <a:p>
            <a:pPr marL="169329" indent="0">
              <a:buNone/>
            </a:pPr>
            <a:endParaRPr lang="en-US" sz="2400" dirty="0"/>
          </a:p>
          <a:p>
            <a:r>
              <a:rPr lang="en-US" sz="2400" dirty="0" err="1">
                <a:hlinkClick r:id="rId2"/>
              </a:rPr>
              <a:t>BrightSky</a:t>
            </a:r>
            <a:r>
              <a:rPr lang="en-US" sz="2400" dirty="0">
                <a:hlinkClick r:id="rId2"/>
              </a:rPr>
              <a:t> App</a:t>
            </a:r>
            <a:r>
              <a:rPr lang="en-US" dirty="0"/>
              <a:t>		</a:t>
            </a:r>
          </a:p>
          <a:p>
            <a:pPr marL="169329" indent="0">
              <a:buNone/>
            </a:pPr>
            <a:r>
              <a:rPr lang="en-US" dirty="0"/>
              <a:t> </a:t>
            </a:r>
          </a:p>
          <a:p>
            <a:pPr marL="169329" indent="0">
              <a:buNone/>
            </a:pPr>
            <a:r>
              <a:rPr lang="en-US" sz="3200" dirty="0" err="1">
                <a:solidFill>
                  <a:srgbClr val="FFFF00"/>
                </a:solidFill>
              </a:rPr>
              <a:t>wcspittsburgh.org</a:t>
            </a:r>
            <a:endParaRPr lang="en-US" sz="3200" dirty="0">
              <a:solidFill>
                <a:srgbClr val="FFFF00"/>
              </a:solidFill>
            </a:endParaRPr>
          </a:p>
          <a:p>
            <a:pPr marL="169329" indent="0">
              <a:buNone/>
            </a:pPr>
            <a:endParaRPr lang="en-US" dirty="0"/>
          </a:p>
          <a:p>
            <a:pPr marL="169329" indent="0">
              <a:buNone/>
            </a:pPr>
            <a:endParaRPr lang="en-US" dirty="0"/>
          </a:p>
        </p:txBody>
      </p:sp>
      <p:sp>
        <p:nvSpPr>
          <p:cNvPr id="4" name="Slide Number Placeholder 3">
            <a:extLst>
              <a:ext uri="{FF2B5EF4-FFF2-40B4-BE49-F238E27FC236}">
                <a16:creationId xmlns:a16="http://schemas.microsoft.com/office/drawing/2014/main" id="{89CBD629-C423-6741-B998-C1152A027558}"/>
              </a:ext>
            </a:extLst>
          </p:cNvPr>
          <p:cNvSpPr>
            <a:spLocks noGrp="1"/>
          </p:cNvSpPr>
          <p:nvPr>
            <p:ph type="sldNum" idx="12"/>
          </p:nvPr>
        </p:nvSpPr>
        <p:spPr/>
        <p:txBody>
          <a:bodyPr/>
          <a:lstStyle/>
          <a:p>
            <a:pPr algn="r"/>
            <a:fld id="{00000000-1234-1234-1234-123412341234}" type="slidenum">
              <a:rPr lang="en" smtClean="0"/>
              <a:pPr algn="r"/>
              <a:t>30</a:t>
            </a:fld>
            <a:endParaRPr lang="en"/>
          </a:p>
        </p:txBody>
      </p:sp>
      <p:pic>
        <p:nvPicPr>
          <p:cNvPr id="7170" name="Picture 2" descr="CHEXS X-tra Mile support for a local family. - CHEXS">
            <a:extLst>
              <a:ext uri="{FF2B5EF4-FFF2-40B4-BE49-F238E27FC236}">
                <a16:creationId xmlns:a16="http://schemas.microsoft.com/office/drawing/2014/main" id="{4F7E0F3A-F138-B0AE-D78C-1BF1E3BAD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973" y="1762549"/>
            <a:ext cx="4931228" cy="457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40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78B1-1DF5-4BE1-F85E-990ED3208629}"/>
              </a:ext>
            </a:extLst>
          </p:cNvPr>
          <p:cNvSpPr>
            <a:spLocks noGrp="1"/>
          </p:cNvSpPr>
          <p:nvPr>
            <p:ph type="title"/>
          </p:nvPr>
        </p:nvSpPr>
        <p:spPr/>
        <p:txBody>
          <a:bodyPr/>
          <a:lstStyle/>
          <a:p>
            <a:r>
              <a:rPr lang="en-US" dirty="0"/>
              <a:t>BRIGHTSKY APP</a:t>
            </a:r>
          </a:p>
        </p:txBody>
      </p:sp>
      <p:sp>
        <p:nvSpPr>
          <p:cNvPr id="3" name="Text Placeholder 2">
            <a:extLst>
              <a:ext uri="{FF2B5EF4-FFF2-40B4-BE49-F238E27FC236}">
                <a16:creationId xmlns:a16="http://schemas.microsoft.com/office/drawing/2014/main" id="{0EBDDE3D-C1E6-8722-9B6B-6146775F78F9}"/>
              </a:ext>
            </a:extLst>
          </p:cNvPr>
          <p:cNvSpPr>
            <a:spLocks noGrp="1"/>
          </p:cNvSpPr>
          <p:nvPr>
            <p:ph type="body" idx="1"/>
          </p:nvPr>
        </p:nvSpPr>
        <p:spPr>
          <a:xfrm>
            <a:off x="1637889" y="2341064"/>
            <a:ext cx="8014000" cy="3845600"/>
          </a:xfrm>
        </p:spPr>
        <p:txBody>
          <a:bodyPr/>
          <a:lstStyle/>
          <a:p>
            <a:r>
              <a:rPr lang="en-US" dirty="0">
                <a:hlinkClick r:id="rId2"/>
              </a:rPr>
              <a:t>https://wcspittsburgh.org/bright-sky/#AppHelp</a:t>
            </a:r>
            <a:endParaRPr lang="en-US" dirty="0"/>
          </a:p>
          <a:p>
            <a:endParaRPr lang="en-US" dirty="0"/>
          </a:p>
          <a:p>
            <a:endParaRPr lang="en-US" dirty="0"/>
          </a:p>
          <a:p>
            <a:endParaRPr lang="en-US" dirty="0"/>
          </a:p>
          <a:p>
            <a:endParaRPr lang="en-US" dirty="0"/>
          </a:p>
        </p:txBody>
      </p:sp>
      <p:pic>
        <p:nvPicPr>
          <p:cNvPr id="1026" name="Picture 1" descr="Graphical user interface, text, application&#10;&#10;Description automatically generated">
            <a:extLst>
              <a:ext uri="{FF2B5EF4-FFF2-40B4-BE49-F238E27FC236}">
                <a16:creationId xmlns:a16="http://schemas.microsoft.com/office/drawing/2014/main" id="{7C785121-E5C6-B1A7-434C-3B8056FBE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360" y="3225950"/>
            <a:ext cx="6486880" cy="324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21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454600" y="352667"/>
            <a:ext cx="8014000" cy="528400"/>
          </a:xfrm>
          <a:prstGeom prst="rect">
            <a:avLst/>
          </a:prstGeom>
        </p:spPr>
        <p:txBody>
          <a:bodyPr spcFirstLastPara="1" vert="horz" wrap="square" lIns="0" tIns="0" rIns="0" bIns="0" rtlCol="0" anchor="t" anchorCtr="0">
            <a:noAutofit/>
          </a:bodyPr>
          <a:lstStyle/>
          <a:p>
            <a:pPr lvl="0"/>
            <a:r>
              <a:rPr lang="en-US" sz="3733" dirty="0">
                <a:solidFill>
                  <a:schemeClr val="tx1"/>
                </a:solidFill>
                <a:latin typeface="Catamaran Thin" panose="020B0604020202020204" charset="0"/>
                <a:cs typeface="Catamaran Thin" panose="020B0604020202020204" charset="0"/>
              </a:rPr>
              <a:t>What is Domestic Violence (DV)?  Intimate Partner Violence (IPV)</a:t>
            </a:r>
            <a:endParaRPr sz="3733" dirty="0">
              <a:solidFill>
                <a:schemeClr val="tx1"/>
              </a:solidFill>
              <a:latin typeface="Catamaran Thin" panose="020B0604020202020204" charset="0"/>
              <a:cs typeface="Catamaran Thin" panose="020B0604020202020204" charset="0"/>
            </a:endParaRPr>
          </a:p>
        </p:txBody>
      </p:sp>
      <p:sp>
        <p:nvSpPr>
          <p:cNvPr id="252" name="Google Shape;252;p18"/>
          <p:cNvSpPr txBox="1">
            <a:spLocks noGrp="1"/>
          </p:cNvSpPr>
          <p:nvPr>
            <p:ph type="body" idx="1"/>
          </p:nvPr>
        </p:nvSpPr>
        <p:spPr>
          <a:xfrm>
            <a:off x="547699" y="1473200"/>
            <a:ext cx="7890252" cy="3230067"/>
          </a:xfrm>
          <a:prstGeom prst="rect">
            <a:avLst/>
          </a:prstGeom>
        </p:spPr>
        <p:txBody>
          <a:bodyPr spcFirstLastPara="1" vert="horz" wrap="square" lIns="0" tIns="0" rIns="0" bIns="0" rtlCol="0" anchor="t" anchorCtr="0">
            <a:noAutofit/>
          </a:bodyPr>
          <a:lstStyle/>
          <a:p>
            <a:pPr marL="457189" indent="-457189">
              <a:spcAft>
                <a:spcPts val="1067"/>
              </a:spcAft>
            </a:pPr>
            <a:r>
              <a:rPr lang="en-US" b="1" dirty="0">
                <a:latin typeface="Catamaran Thin" panose="020B0604020202020204" charset="0"/>
                <a:ea typeface="Cambria" panose="02040503050406030204" pitchFamily="18" charset="0"/>
                <a:cs typeface="Catamaran Thin" panose="020B0604020202020204" charset="0"/>
              </a:rPr>
              <a:t>Partner violence is a </a:t>
            </a:r>
            <a:r>
              <a:rPr lang="en-US" sz="3733" b="1" dirty="0">
                <a:solidFill>
                  <a:srgbClr val="FFFF00"/>
                </a:solidFill>
                <a:effectLst>
                  <a:outerShdw blurRad="38100" dist="38100" dir="2700000" algn="tl">
                    <a:srgbClr val="000000">
                      <a:alpha val="43137"/>
                    </a:srgbClr>
                  </a:outerShdw>
                </a:effectLst>
                <a:latin typeface="Catamaran Thin" panose="020B0604020202020204" charset="0"/>
                <a:ea typeface="Cambria" panose="02040503050406030204" pitchFamily="18" charset="0"/>
                <a:cs typeface="Catamaran Thin" panose="020B0604020202020204" charset="0"/>
              </a:rPr>
              <a:t>PATTERN</a:t>
            </a:r>
            <a:r>
              <a:rPr lang="en-US" b="1" dirty="0">
                <a:solidFill>
                  <a:schemeClr val="bg1"/>
                </a:solidFill>
                <a:latin typeface="Catamaran Thin" panose="020B0604020202020204" charset="0"/>
                <a:ea typeface="Cambria" panose="02040503050406030204" pitchFamily="18" charset="0"/>
                <a:cs typeface="Catamaran Thin" panose="020B0604020202020204" charset="0"/>
              </a:rPr>
              <a:t> </a:t>
            </a:r>
            <a:r>
              <a:rPr lang="en-US" b="1" dirty="0">
                <a:latin typeface="Catamaran Thin" panose="020B0604020202020204" charset="0"/>
                <a:ea typeface="Cambria" panose="02040503050406030204" pitchFamily="18" charset="0"/>
                <a:cs typeface="Catamaran Thin" panose="020B0604020202020204" charset="0"/>
              </a:rPr>
              <a:t>of coercive behavior used by one person to </a:t>
            </a:r>
            <a:r>
              <a:rPr lang="en-US" sz="3733" b="1" dirty="0">
                <a:solidFill>
                  <a:srgbClr val="FFFF00"/>
                </a:solidFill>
                <a:effectLst>
                  <a:outerShdw blurRad="38100" dist="38100" dir="2700000" algn="tl">
                    <a:srgbClr val="000000">
                      <a:alpha val="43137"/>
                    </a:srgbClr>
                  </a:outerShdw>
                </a:effectLst>
                <a:latin typeface="Catamaran Thin" panose="020B0604020202020204" charset="0"/>
                <a:ea typeface="Cambria" panose="02040503050406030204" pitchFamily="18" charset="0"/>
                <a:cs typeface="Catamaran Thin" panose="020B0604020202020204" charset="0"/>
              </a:rPr>
              <a:t>GAIN </a:t>
            </a:r>
            <a:r>
              <a:rPr lang="en-US" sz="3733" b="1" dirty="0">
                <a:solidFill>
                  <a:srgbClr val="FFFF00"/>
                </a:solidFill>
                <a:effectLst>
                  <a:outerShdw blurRad="38100" dist="38100" dir="2700000" algn="tl">
                    <a:srgbClr val="000000">
                      <a:alpha val="43137"/>
                    </a:srgbClr>
                  </a:outerShdw>
                </a:effectLst>
                <a:latin typeface="Catamaran Thin" panose="020B0604020202020204" charset="0"/>
                <a:cs typeface="Catamaran Thin" panose="020B0604020202020204" charset="0"/>
              </a:rPr>
              <a:t>POWER AND CONTROL </a:t>
            </a:r>
            <a:r>
              <a:rPr lang="en-US" b="1" dirty="0">
                <a:latin typeface="Catamaran Thin" panose="020B0604020202020204" charset="0"/>
                <a:ea typeface="Cambria" panose="02040503050406030204" pitchFamily="18" charset="0"/>
                <a:cs typeface="Catamaran Thin" panose="020B0604020202020204" charset="0"/>
              </a:rPr>
              <a:t>over another in an intimate relationship.</a:t>
            </a:r>
          </a:p>
          <a:p>
            <a:pPr marL="457189" indent="-457189">
              <a:spcAft>
                <a:spcPts val="1067"/>
              </a:spcAft>
            </a:pPr>
            <a:r>
              <a:rPr lang="en-US" b="1" i="1" dirty="0">
                <a:solidFill>
                  <a:srgbClr val="FFC000"/>
                </a:solidFill>
                <a:latin typeface="Catamaran Thin" panose="020B0604020202020204" charset="0"/>
                <a:ea typeface="Cambria" panose="02040503050406030204" pitchFamily="18" charset="0"/>
                <a:cs typeface="Catamaran Thin" panose="020B0604020202020204" charset="0"/>
              </a:rPr>
              <a:t>Domestic Violence</a:t>
            </a:r>
            <a:r>
              <a:rPr lang="en-US" b="1" i="1" dirty="0">
                <a:solidFill>
                  <a:schemeClr val="bg1"/>
                </a:solidFill>
                <a:latin typeface="Catamaran Thin" panose="020B0604020202020204" charset="0"/>
                <a:ea typeface="Cambria" panose="02040503050406030204" pitchFamily="18" charset="0"/>
                <a:cs typeface="Catamaran Thin" panose="020B0604020202020204" charset="0"/>
              </a:rPr>
              <a:t>- </a:t>
            </a:r>
            <a:r>
              <a:rPr lang="en-US" b="1" i="1" dirty="0">
                <a:latin typeface="Catamaran Thin" panose="020B0604020202020204" charset="0"/>
                <a:ea typeface="Cambria" panose="02040503050406030204" pitchFamily="18" charset="0"/>
                <a:cs typeface="Catamaran Thin" panose="020B0604020202020204" charset="0"/>
              </a:rPr>
              <a:t>Violence committed by someone in the victim’s domestic circle. ( Partners, ex-partners, immediate family members, other relatives and friends. (there is a close relationship between the offender and victim.)</a:t>
            </a:r>
          </a:p>
          <a:p>
            <a:pPr marL="457189" indent="-457189">
              <a:spcAft>
                <a:spcPts val="1067"/>
              </a:spcAft>
            </a:pPr>
            <a:endParaRPr lang="en-US" b="1" dirty="0">
              <a:solidFill>
                <a:schemeClr val="bg1"/>
              </a:solidFill>
              <a:latin typeface="Catamaran Thin" panose="020B0604020202020204" charset="0"/>
              <a:ea typeface="Cambria" panose="02040503050406030204" pitchFamily="18" charset="0"/>
              <a:cs typeface="Catamaran Thin" panose="020B0604020202020204" charset="0"/>
            </a:endParaRPr>
          </a:p>
          <a:p>
            <a:pPr marL="0" indent="0">
              <a:spcAft>
                <a:spcPts val="1067"/>
              </a:spcAft>
              <a:buNone/>
            </a:pPr>
            <a:endParaRPr lang="en-US" dirty="0">
              <a:solidFill>
                <a:schemeClr val="lt2"/>
              </a:solidFill>
            </a:endParaRPr>
          </a:p>
        </p:txBody>
      </p:sp>
      <p:sp>
        <p:nvSpPr>
          <p:cNvPr id="253" name="Google Shape;253;p18"/>
          <p:cNvSpPr txBox="1">
            <a:spLocks noGrp="1"/>
          </p:cNvSpPr>
          <p:nvPr>
            <p:ph type="sldNum" idx="12"/>
          </p:nvPr>
        </p:nvSpPr>
        <p:spPr>
          <a:prstGeom prst="rect">
            <a:avLst/>
          </a:prstGeom>
        </p:spPr>
        <p:txBody>
          <a:bodyPr spcFirstLastPara="1" vert="horz" wrap="square" lIns="0" tIns="0" rIns="0" bIns="0" rtlCol="0" anchor="ctr" anchorCtr="0">
            <a:noAutofit/>
          </a:bodyPr>
          <a:lstStyle/>
          <a:p>
            <a:pPr algn="r"/>
            <a:fld id="{00000000-1234-1234-1234-123412341234}" type="slidenum">
              <a:rPr lang="en">
                <a:solidFill>
                  <a:schemeClr val="lt1"/>
                </a:solidFill>
              </a:rPr>
              <a:pPr algn="r"/>
              <a:t>4</a:t>
            </a:fld>
            <a:endParaRPr>
              <a:solidFill>
                <a:schemeClr val="lt1"/>
              </a:solidFill>
            </a:endParaRPr>
          </a:p>
        </p:txBody>
      </p:sp>
      <p:pic>
        <p:nvPicPr>
          <p:cNvPr id="3074" name="Picture 2" descr="What Is Power And Control In Relationships?">
            <a:extLst>
              <a:ext uri="{FF2B5EF4-FFF2-40B4-BE49-F238E27FC236}">
                <a16:creationId xmlns:a16="http://schemas.microsoft.com/office/drawing/2014/main" id="{23942667-5A72-3DB9-CE05-B2BBBD8DB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996" y="1551547"/>
            <a:ext cx="3754049" cy="357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9FEC-6A32-D046-9154-629A69EB886F}"/>
              </a:ext>
            </a:extLst>
          </p:cNvPr>
          <p:cNvSpPr>
            <a:spLocks noGrp="1"/>
          </p:cNvSpPr>
          <p:nvPr>
            <p:ph type="title"/>
          </p:nvPr>
        </p:nvSpPr>
        <p:spPr>
          <a:xfrm>
            <a:off x="319133" y="687867"/>
            <a:ext cx="8014000" cy="528400"/>
          </a:xfrm>
        </p:spPr>
        <p:txBody>
          <a:bodyPr/>
          <a:lstStyle/>
          <a:p>
            <a:r>
              <a:rPr lang="en-US" dirty="0">
                <a:solidFill>
                  <a:srgbClr val="FFFF00"/>
                </a:solidFill>
                <a:latin typeface="Catamaran Thin" panose="020B0604020202020204" charset="0"/>
                <a:cs typeface="Catamaran Thin" panose="020B0604020202020204" charset="0"/>
              </a:rPr>
              <a:t>Domestic Violence Stats:</a:t>
            </a:r>
            <a:br>
              <a:rPr lang="en-US" dirty="0">
                <a:solidFill>
                  <a:schemeClr val="bg1"/>
                </a:solidFill>
              </a:rPr>
            </a:br>
            <a:endParaRPr lang="en-US" dirty="0">
              <a:solidFill>
                <a:schemeClr val="bg1"/>
              </a:solidFill>
            </a:endParaRPr>
          </a:p>
        </p:txBody>
      </p:sp>
      <p:sp>
        <p:nvSpPr>
          <p:cNvPr id="3" name="Text Placeholder 2">
            <a:extLst>
              <a:ext uri="{FF2B5EF4-FFF2-40B4-BE49-F238E27FC236}">
                <a16:creationId xmlns:a16="http://schemas.microsoft.com/office/drawing/2014/main" id="{D52AA262-96C3-E046-B0BD-03ECC2220F54}"/>
              </a:ext>
            </a:extLst>
          </p:cNvPr>
          <p:cNvSpPr>
            <a:spLocks noGrp="1"/>
          </p:cNvSpPr>
          <p:nvPr>
            <p:ph type="body" idx="1"/>
          </p:nvPr>
        </p:nvSpPr>
        <p:spPr>
          <a:xfrm>
            <a:off x="0" y="952067"/>
            <a:ext cx="6521933" cy="2878173"/>
          </a:xfrm>
        </p:spPr>
        <p:txBody>
          <a:bodyPr numCol="1"/>
          <a:lstStyle/>
          <a:p>
            <a:pPr algn="l">
              <a:lnSpc>
                <a:spcPct val="150000"/>
              </a:lnSpc>
              <a:buFont typeface="Arial" panose="020B0604020202020204" pitchFamily="34" charset="0"/>
              <a:buChar char="•"/>
            </a:pPr>
            <a:r>
              <a:rPr lang="en-US" sz="2400" b="1" dirty="0">
                <a:latin typeface="Catamaran Thin" panose="020B0604020202020204" charset="0"/>
                <a:cs typeface="Catamaran Thin" panose="020B0604020202020204" charset="0"/>
              </a:rPr>
              <a:t>On average, </a:t>
            </a:r>
            <a:r>
              <a:rPr lang="en-US" sz="2400" b="1" dirty="0">
                <a:effectLst>
                  <a:outerShdw blurRad="38100" dist="38100" dir="2700000" algn="tl">
                    <a:srgbClr val="000000">
                      <a:alpha val="43137"/>
                    </a:srgbClr>
                  </a:outerShdw>
                </a:effectLst>
                <a:latin typeface="Catamaran Thin" panose="020B0604020202020204" charset="0"/>
                <a:cs typeface="Catamaran Thin" panose="020B0604020202020204" charset="0"/>
              </a:rPr>
              <a:t>nearly 20 people per minute </a:t>
            </a:r>
            <a:r>
              <a:rPr lang="en-US" sz="2400" b="1" dirty="0">
                <a:latin typeface="Catamaran Thin" panose="020B0604020202020204" charset="0"/>
                <a:cs typeface="Catamaran Thin" panose="020B0604020202020204" charset="0"/>
              </a:rPr>
              <a:t>are physically abused by an intimate partner in the United States. During one year, this equates to more than 10 million women and men.</a:t>
            </a:r>
          </a:p>
          <a:p>
            <a:pPr algn="l">
              <a:lnSpc>
                <a:spcPct val="150000"/>
              </a:lnSpc>
              <a:buFont typeface="Arial" panose="020B0604020202020204" pitchFamily="34" charset="0"/>
              <a:buChar char="•"/>
            </a:pPr>
            <a:r>
              <a:rPr lang="en-US" b="1" dirty="0">
                <a:effectLst>
                  <a:outerShdw blurRad="38100" dist="38100" dir="2700000" algn="tl">
                    <a:srgbClr val="000000">
                      <a:alpha val="43137"/>
                    </a:srgbClr>
                  </a:outerShdw>
                </a:effectLst>
                <a:latin typeface="Catamaran Thin" panose="020B0604020202020204" charset="0"/>
                <a:cs typeface="Catamaran Thin" panose="020B0604020202020204" charset="0"/>
              </a:rPr>
              <a:t>About 1 in 4 women and nearly 1 in 10 men </a:t>
            </a:r>
            <a:r>
              <a:rPr lang="en-US" b="1" dirty="0">
                <a:latin typeface="Catamaran Thin" panose="020B0604020202020204" charset="0"/>
                <a:cs typeface="Catamaran Thin" panose="020B0604020202020204" charset="0"/>
              </a:rPr>
              <a:t>have experienced sexual violence, physical violence, and/or stalking by an intimate partner during their lifetime and reported some form of IPV-related impact.</a:t>
            </a:r>
          </a:p>
          <a:p>
            <a:pPr marL="169329" indent="0">
              <a:lnSpc>
                <a:spcPct val="150000"/>
              </a:lnSpc>
              <a:buNone/>
            </a:pPr>
            <a:r>
              <a:rPr lang="en-US" sz="1333" dirty="0">
                <a:solidFill>
                  <a:schemeClr val="bg1"/>
                </a:solidFill>
                <a:latin typeface="Segoe UI" panose="020B0502040204020203" pitchFamily="34" charset="0"/>
              </a:rPr>
              <a:t>https://www.cdc.gov/violenceprevention/intimatepartnerviolence/fastfact.html</a:t>
            </a:r>
            <a:endParaRPr lang="en-US" sz="1333" dirty="0">
              <a:solidFill>
                <a:schemeClr val="bg1"/>
              </a:solidFill>
              <a:latin typeface="Arial" panose="020B0604020202020204" pitchFamily="34" charset="0"/>
            </a:endParaRPr>
          </a:p>
          <a:p>
            <a:pPr marL="169329" indent="0">
              <a:lnSpc>
                <a:spcPct val="150000"/>
              </a:lnSpc>
              <a:buNone/>
            </a:pPr>
            <a:endParaRPr lang="en-US" sz="1867" b="1" dirty="0">
              <a:solidFill>
                <a:schemeClr val="bg1"/>
              </a:solidFill>
              <a:latin typeface="Catamaran Thin" panose="020B0604020202020204" charset="0"/>
              <a:cs typeface="Catamaran Thin" panose="020B0604020202020204" charset="0"/>
            </a:endParaRPr>
          </a:p>
          <a:p>
            <a:pPr marL="169329" indent="0">
              <a:lnSpc>
                <a:spcPct val="150000"/>
              </a:lnSpc>
              <a:buNone/>
            </a:pPr>
            <a:endParaRPr lang="en-US" sz="1867" b="1" dirty="0">
              <a:solidFill>
                <a:schemeClr val="bg1"/>
              </a:solidFill>
              <a:latin typeface="Catamaran" panose="020B0604020202020204" charset="0"/>
              <a:cs typeface="Catamaran" panose="020B0604020202020204" charset="0"/>
            </a:endParaRPr>
          </a:p>
          <a:p>
            <a:pPr marL="169329" indent="0">
              <a:lnSpc>
                <a:spcPct val="150000"/>
              </a:lnSpc>
              <a:buNone/>
            </a:pPr>
            <a:endParaRPr lang="en-US" sz="1867" b="1" dirty="0">
              <a:solidFill>
                <a:schemeClr val="bg1"/>
              </a:solidFill>
              <a:latin typeface="Catamaran" panose="020B0604020202020204" charset="0"/>
              <a:cs typeface="Catamaran" panose="020B0604020202020204" charset="0"/>
            </a:endParaRPr>
          </a:p>
        </p:txBody>
      </p:sp>
      <p:sp>
        <p:nvSpPr>
          <p:cNvPr id="4" name="Slide Number Placeholder 3">
            <a:extLst>
              <a:ext uri="{FF2B5EF4-FFF2-40B4-BE49-F238E27FC236}">
                <a16:creationId xmlns:a16="http://schemas.microsoft.com/office/drawing/2014/main" id="{09694FDD-D1AA-2D40-9E63-20E834A333A4}"/>
              </a:ext>
            </a:extLst>
          </p:cNvPr>
          <p:cNvSpPr>
            <a:spLocks noGrp="1"/>
          </p:cNvSpPr>
          <p:nvPr>
            <p:ph type="sldNum" idx="12"/>
          </p:nvPr>
        </p:nvSpPr>
        <p:spPr/>
        <p:txBody>
          <a:bodyPr/>
          <a:lstStyle/>
          <a:p>
            <a:pPr algn="r"/>
            <a:fld id="{00000000-1234-1234-1234-123412341234}" type="slidenum">
              <a:rPr lang="en" smtClean="0"/>
              <a:pPr algn="r"/>
              <a:t>5</a:t>
            </a:fld>
            <a:endParaRPr lang="en"/>
          </a:p>
        </p:txBody>
      </p:sp>
      <p:pic>
        <p:nvPicPr>
          <p:cNvPr id="7" name="Picture 6">
            <a:extLst>
              <a:ext uri="{FF2B5EF4-FFF2-40B4-BE49-F238E27FC236}">
                <a16:creationId xmlns:a16="http://schemas.microsoft.com/office/drawing/2014/main" id="{73EF196D-8280-9CB2-9D9F-EC98C0BE5CB5}"/>
              </a:ext>
            </a:extLst>
          </p:cNvPr>
          <p:cNvPicPr>
            <a:picLocks noChangeAspect="1"/>
          </p:cNvPicPr>
          <p:nvPr/>
        </p:nvPicPr>
        <p:blipFill>
          <a:blip r:embed="rId3"/>
          <a:stretch>
            <a:fillRect/>
          </a:stretch>
        </p:blipFill>
        <p:spPr>
          <a:xfrm>
            <a:off x="6765142" y="849659"/>
            <a:ext cx="4774925" cy="4780675"/>
          </a:xfrm>
          <a:prstGeom prst="rect">
            <a:avLst/>
          </a:prstGeom>
        </p:spPr>
      </p:pic>
    </p:spTree>
    <p:extLst>
      <p:ext uri="{BB962C8B-B14F-4D97-AF65-F5344CB8AC3E}">
        <p14:creationId xmlns:p14="http://schemas.microsoft.com/office/powerpoint/2010/main" val="239076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0"/>
          <p:cNvSpPr txBox="1">
            <a:spLocks noGrp="1"/>
          </p:cNvSpPr>
          <p:nvPr>
            <p:ph type="title"/>
          </p:nvPr>
        </p:nvSpPr>
        <p:spPr>
          <a:xfrm>
            <a:off x="1038717" y="233315"/>
            <a:ext cx="8902800" cy="528400"/>
          </a:xfrm>
          <a:prstGeom prst="rect">
            <a:avLst/>
          </a:prstGeom>
        </p:spPr>
        <p:txBody>
          <a:bodyPr spcFirstLastPara="1" vert="horz" wrap="square" lIns="0" tIns="0" rIns="0" bIns="0" rtlCol="0" anchor="ctr" anchorCtr="0">
            <a:noAutofit/>
          </a:bodyPr>
          <a:lstStyle/>
          <a:p>
            <a:r>
              <a:rPr lang="en" dirty="0">
                <a:solidFill>
                  <a:schemeClr val="tx1"/>
                </a:solidFill>
                <a:latin typeface="Catamaran Thin" panose="020B0604020202020204" charset="0"/>
                <a:cs typeface="Catamaran Thin" panose="020B0604020202020204" charset="0"/>
              </a:rPr>
              <a:t>TYPES OF ABUSE</a:t>
            </a:r>
            <a:endParaRPr dirty="0">
              <a:solidFill>
                <a:schemeClr val="tx1"/>
              </a:solidFill>
              <a:latin typeface="Catamaran Thin" panose="020B0604020202020204" charset="0"/>
              <a:cs typeface="Catamaran Thin" panose="020B0604020202020204" charset="0"/>
            </a:endParaRPr>
          </a:p>
        </p:txBody>
      </p:sp>
      <p:sp>
        <p:nvSpPr>
          <p:cNvPr id="286" name="Google Shape;286;p20"/>
          <p:cNvSpPr txBox="1">
            <a:spLocks noGrp="1"/>
          </p:cNvSpPr>
          <p:nvPr>
            <p:ph type="body" idx="1"/>
          </p:nvPr>
        </p:nvSpPr>
        <p:spPr>
          <a:xfrm>
            <a:off x="562088" y="779882"/>
            <a:ext cx="2773200" cy="5553252"/>
          </a:xfrm>
          <a:prstGeom prst="rect">
            <a:avLst/>
          </a:prstGeom>
        </p:spPr>
        <p:txBody>
          <a:bodyPr spcFirstLastPara="1" vert="horz" wrap="square" lIns="0" tIns="0" rIns="0" bIns="0" rtlCol="0" anchor="t" anchorCtr="0">
            <a:noAutofit/>
          </a:bodyPr>
          <a:lstStyle/>
          <a:p>
            <a:pPr marL="0" indent="0">
              <a:buNone/>
            </a:pPr>
            <a:r>
              <a:rPr lang="en" sz="2133" b="1" dirty="0">
                <a:solidFill>
                  <a:srgbClr val="FFFF00"/>
                </a:solidFill>
                <a:effectLst>
                  <a:outerShdw blurRad="38100" dist="38100" dir="2700000" algn="tl">
                    <a:srgbClr val="000000">
                      <a:alpha val="43137"/>
                    </a:srgbClr>
                  </a:outerShdw>
                </a:effectLst>
              </a:rPr>
              <a:t>EMOTIONAL</a:t>
            </a:r>
            <a:endParaRPr lang="en-US" sz="2133" dirty="0">
              <a:solidFill>
                <a:srgbClr val="FFFF00"/>
              </a:solidFill>
              <a:effectLst>
                <a:outerShdw blurRad="38100" dist="38100" dir="2700000" algn="tl">
                  <a:srgbClr val="000000">
                    <a:alpha val="43137"/>
                  </a:srgbClr>
                </a:outerShdw>
              </a:effectLst>
            </a:endParaRPr>
          </a:p>
          <a:p>
            <a:pPr marL="380990" indent="-380990">
              <a:spcBef>
                <a:spcPts val="267"/>
              </a:spcBef>
              <a:spcAft>
                <a:spcPts val="267"/>
              </a:spcAft>
            </a:pPr>
            <a:r>
              <a:rPr lang="en-US" sz="1867" b="1" dirty="0"/>
              <a:t>Manipulating with lies</a:t>
            </a:r>
          </a:p>
          <a:p>
            <a:pPr marL="380990" indent="-380990">
              <a:spcBef>
                <a:spcPts val="267"/>
              </a:spcBef>
              <a:spcAft>
                <a:spcPts val="267"/>
              </a:spcAft>
            </a:pPr>
            <a:r>
              <a:rPr lang="en-US" sz="1867" b="1" dirty="0"/>
              <a:t>Breaking possessions</a:t>
            </a:r>
          </a:p>
          <a:p>
            <a:pPr marL="380990" indent="-380990">
              <a:spcBef>
                <a:spcPts val="267"/>
              </a:spcBef>
              <a:spcAft>
                <a:spcPts val="267"/>
              </a:spcAft>
            </a:pPr>
            <a:r>
              <a:rPr lang="en-US" sz="1867" b="1" dirty="0"/>
              <a:t>Making all decisions</a:t>
            </a:r>
          </a:p>
          <a:p>
            <a:pPr marL="0" indent="0">
              <a:spcBef>
                <a:spcPts val="267"/>
              </a:spcBef>
              <a:spcAft>
                <a:spcPts val="267"/>
              </a:spcAft>
              <a:buNone/>
            </a:pPr>
            <a:endParaRPr lang="en-US" sz="2133" b="1" dirty="0">
              <a:solidFill>
                <a:srgbClr val="FFFF00"/>
              </a:solidFill>
              <a:effectLst>
                <a:outerShdw blurRad="38100" dist="38100" dir="2700000" algn="tl">
                  <a:srgbClr val="000000">
                    <a:alpha val="43137"/>
                  </a:srgbClr>
                </a:outerShdw>
              </a:effectLst>
            </a:endParaRPr>
          </a:p>
          <a:p>
            <a:pPr marL="0" indent="0">
              <a:spcBef>
                <a:spcPts val="267"/>
              </a:spcBef>
              <a:spcAft>
                <a:spcPts val="267"/>
              </a:spcAft>
              <a:buNone/>
            </a:pPr>
            <a:r>
              <a:rPr lang="en-US" sz="2133" b="1" dirty="0">
                <a:solidFill>
                  <a:srgbClr val="FFFF00"/>
                </a:solidFill>
                <a:effectLst>
                  <a:outerShdw blurRad="38100" dist="38100" dir="2700000" algn="tl">
                    <a:srgbClr val="000000">
                      <a:alpha val="43137"/>
                    </a:srgbClr>
                  </a:outerShdw>
                </a:effectLst>
              </a:rPr>
              <a:t>PHYSICAL</a:t>
            </a:r>
          </a:p>
          <a:p>
            <a:pPr marL="380990" indent="-380990">
              <a:spcBef>
                <a:spcPts val="267"/>
              </a:spcBef>
              <a:spcAft>
                <a:spcPts val="267"/>
              </a:spcAft>
            </a:pPr>
            <a:r>
              <a:rPr lang="en-US" sz="1867" b="1" dirty="0"/>
              <a:t>Punching</a:t>
            </a:r>
          </a:p>
          <a:p>
            <a:pPr marL="380990" indent="-380990">
              <a:spcBef>
                <a:spcPts val="267"/>
              </a:spcBef>
              <a:spcAft>
                <a:spcPts val="267"/>
              </a:spcAft>
            </a:pPr>
            <a:r>
              <a:rPr lang="en-US" sz="1867" b="1" dirty="0"/>
              <a:t>Hitting with objects</a:t>
            </a:r>
          </a:p>
          <a:p>
            <a:pPr marL="380990" indent="-380990">
              <a:spcBef>
                <a:spcPts val="267"/>
              </a:spcBef>
              <a:spcAft>
                <a:spcPts val="267"/>
              </a:spcAft>
            </a:pPr>
            <a:r>
              <a:rPr lang="en-US" sz="1867" b="1" dirty="0"/>
              <a:t>Choking/Strangulation</a:t>
            </a:r>
          </a:p>
          <a:p>
            <a:pPr marL="0" indent="0">
              <a:spcBef>
                <a:spcPts val="267"/>
              </a:spcBef>
              <a:spcAft>
                <a:spcPts val="267"/>
              </a:spcAft>
              <a:buNone/>
            </a:pPr>
            <a:endParaRPr lang="en-US" sz="1867" dirty="0">
              <a:solidFill>
                <a:srgbClr val="FFFF00"/>
              </a:solidFill>
            </a:endParaRPr>
          </a:p>
          <a:p>
            <a:pPr marL="0" indent="0">
              <a:spcBef>
                <a:spcPts val="267"/>
              </a:spcBef>
              <a:spcAft>
                <a:spcPts val="267"/>
              </a:spcAft>
              <a:buNone/>
            </a:pPr>
            <a:r>
              <a:rPr lang="en-US" sz="2133" b="1" dirty="0">
                <a:solidFill>
                  <a:srgbClr val="FFFF00"/>
                </a:solidFill>
                <a:effectLst>
                  <a:outerShdw blurRad="38100" dist="38100" dir="2700000" algn="tl">
                    <a:srgbClr val="000000">
                      <a:alpha val="43137"/>
                    </a:srgbClr>
                  </a:outerShdw>
                </a:effectLst>
              </a:rPr>
              <a:t>FINANCIAL</a:t>
            </a:r>
          </a:p>
          <a:p>
            <a:pPr marL="380990" indent="-380990">
              <a:spcBef>
                <a:spcPts val="267"/>
              </a:spcBef>
              <a:spcAft>
                <a:spcPts val="267"/>
              </a:spcAft>
            </a:pPr>
            <a:r>
              <a:rPr lang="en-US" sz="1867" b="1" dirty="0"/>
              <a:t>Controlling all finances</a:t>
            </a:r>
          </a:p>
          <a:p>
            <a:pPr marL="380990" indent="-380990">
              <a:spcBef>
                <a:spcPts val="267"/>
              </a:spcBef>
              <a:spcAft>
                <a:spcPts val="267"/>
              </a:spcAft>
            </a:pPr>
            <a:r>
              <a:rPr lang="en-US" sz="1867" b="1" dirty="0"/>
              <a:t>Abusing credit cards</a:t>
            </a:r>
          </a:p>
        </p:txBody>
      </p:sp>
      <p:sp>
        <p:nvSpPr>
          <p:cNvPr id="287" name="Google Shape;287;p20"/>
          <p:cNvSpPr txBox="1">
            <a:spLocks noGrp="1"/>
          </p:cNvSpPr>
          <p:nvPr>
            <p:ph type="body" idx="2"/>
          </p:nvPr>
        </p:nvSpPr>
        <p:spPr>
          <a:xfrm>
            <a:off x="3747917" y="771701"/>
            <a:ext cx="2773200" cy="4358000"/>
          </a:xfrm>
          <a:prstGeom prst="rect">
            <a:avLst/>
          </a:prstGeom>
        </p:spPr>
        <p:txBody>
          <a:bodyPr spcFirstLastPara="1" vert="horz" wrap="square" lIns="0" tIns="0" rIns="0" bIns="0" rtlCol="0" anchor="t" anchorCtr="0">
            <a:noAutofit/>
          </a:bodyPr>
          <a:lstStyle/>
          <a:p>
            <a:pPr marL="0" indent="0">
              <a:buClr>
                <a:srgbClr val="9D91EE"/>
              </a:buClr>
              <a:buNone/>
            </a:pPr>
            <a:r>
              <a:rPr lang="en-US" sz="2133" b="1" dirty="0">
                <a:solidFill>
                  <a:srgbClr val="FFFF00"/>
                </a:solidFill>
                <a:effectLst>
                  <a:outerShdw blurRad="38100" dist="38100" dir="2700000" algn="tl">
                    <a:srgbClr val="000000">
                      <a:alpha val="43137"/>
                    </a:srgbClr>
                  </a:outerShdw>
                </a:effectLst>
              </a:rPr>
              <a:t>PSYCHOLOGICAL</a:t>
            </a:r>
          </a:p>
          <a:p>
            <a:pPr marL="380990" indent="-380990">
              <a:buClr>
                <a:srgbClr val="9D91EE"/>
              </a:buClr>
            </a:pPr>
            <a:r>
              <a:rPr lang="en-US" sz="1867" b="1" dirty="0"/>
              <a:t>Mind games</a:t>
            </a:r>
          </a:p>
          <a:p>
            <a:pPr marL="380990" indent="-380990">
              <a:buClr>
                <a:srgbClr val="9D91EE"/>
              </a:buClr>
            </a:pPr>
            <a:r>
              <a:rPr lang="en-US" sz="1867" b="1" dirty="0"/>
              <a:t>Silent treatment</a:t>
            </a:r>
          </a:p>
          <a:p>
            <a:pPr marL="380990" indent="-380990">
              <a:buClr>
                <a:srgbClr val="9D91EE"/>
              </a:buClr>
            </a:pPr>
            <a:r>
              <a:rPr lang="en-US" sz="1867" b="1" dirty="0"/>
              <a:t>Altering your perception</a:t>
            </a:r>
          </a:p>
          <a:p>
            <a:pPr marL="380990" indent="-380990">
              <a:buClr>
                <a:srgbClr val="9D91EE"/>
              </a:buClr>
            </a:pPr>
            <a:r>
              <a:rPr lang="en-US" sz="1867" b="1" dirty="0"/>
              <a:t>Stalking</a:t>
            </a:r>
          </a:p>
          <a:p>
            <a:pPr marL="0" indent="0">
              <a:buClr>
                <a:srgbClr val="9D91EE"/>
              </a:buClr>
              <a:buNone/>
            </a:pPr>
            <a:endParaRPr lang="en-US" sz="1867" dirty="0">
              <a:solidFill>
                <a:srgbClr val="210635"/>
              </a:solidFill>
            </a:endParaRPr>
          </a:p>
          <a:p>
            <a:pPr marL="0" indent="0">
              <a:buClr>
                <a:srgbClr val="9D91EE"/>
              </a:buClr>
              <a:buNone/>
            </a:pPr>
            <a:r>
              <a:rPr lang="en-US" sz="2133" b="1" dirty="0">
                <a:solidFill>
                  <a:srgbClr val="FFFF00"/>
                </a:solidFill>
                <a:effectLst>
                  <a:outerShdw blurRad="38100" dist="38100" dir="2700000" algn="tl">
                    <a:srgbClr val="000000">
                      <a:alpha val="43137"/>
                    </a:srgbClr>
                  </a:outerShdw>
                </a:effectLst>
              </a:rPr>
              <a:t>ISOLATION</a:t>
            </a:r>
            <a:endParaRPr lang="en-US" sz="1867" dirty="0">
              <a:solidFill>
                <a:srgbClr val="FFFF00"/>
              </a:solidFill>
              <a:effectLst>
                <a:outerShdw blurRad="38100" dist="38100" dir="2700000" algn="tl">
                  <a:srgbClr val="000000">
                    <a:alpha val="43137"/>
                  </a:srgbClr>
                </a:outerShdw>
              </a:effectLst>
            </a:endParaRPr>
          </a:p>
          <a:p>
            <a:pPr marL="380990" indent="-380990">
              <a:buClr>
                <a:srgbClr val="9D91EE"/>
              </a:buClr>
            </a:pPr>
            <a:r>
              <a:rPr lang="en-US" sz="1867" b="1" dirty="0"/>
              <a:t>Keeping partner from family or friends</a:t>
            </a:r>
          </a:p>
          <a:p>
            <a:pPr marL="380990" indent="-380990">
              <a:buClr>
                <a:srgbClr val="9D91EE"/>
              </a:buClr>
            </a:pPr>
            <a:r>
              <a:rPr lang="en-US" sz="1867" b="1" dirty="0"/>
              <a:t>Restricted freedom </a:t>
            </a:r>
          </a:p>
          <a:p>
            <a:pPr marL="0" indent="0">
              <a:buClr>
                <a:srgbClr val="9D91EE"/>
              </a:buClr>
              <a:buNone/>
            </a:pPr>
            <a:endParaRPr lang="en-US" sz="2133" b="1" dirty="0">
              <a:solidFill>
                <a:srgbClr val="210635"/>
              </a:solidFill>
            </a:endParaRPr>
          </a:p>
          <a:p>
            <a:pPr marL="0" indent="0">
              <a:buClr>
                <a:srgbClr val="9D91EE"/>
              </a:buClr>
              <a:buNone/>
            </a:pPr>
            <a:r>
              <a:rPr lang="en-US" b="1" dirty="0">
                <a:solidFill>
                  <a:srgbClr val="FFFF00"/>
                </a:solidFill>
                <a:effectLst>
                  <a:outerShdw blurRad="38100" dist="38100" dir="2700000" algn="tl">
                    <a:srgbClr val="000000">
                      <a:alpha val="43137"/>
                    </a:srgbClr>
                  </a:outerShdw>
                </a:effectLst>
              </a:rPr>
              <a:t>VERBAL </a:t>
            </a:r>
          </a:p>
          <a:p>
            <a:pPr marL="380990" indent="-380990">
              <a:buClr>
                <a:srgbClr val="9D91EE"/>
              </a:buClr>
            </a:pPr>
            <a:r>
              <a:rPr lang="en-US" sz="2133" b="1" dirty="0"/>
              <a:t>Name calling</a:t>
            </a:r>
          </a:p>
          <a:p>
            <a:pPr marL="380990" indent="-380990">
              <a:buClr>
                <a:srgbClr val="9D91EE"/>
              </a:buClr>
            </a:pPr>
            <a:r>
              <a:rPr lang="en-US" sz="2133" b="1" dirty="0"/>
              <a:t>Public humiliation</a:t>
            </a:r>
          </a:p>
          <a:p>
            <a:pPr marL="380990" indent="-380990">
              <a:buClr>
                <a:srgbClr val="9D91EE"/>
              </a:buClr>
            </a:pPr>
            <a:r>
              <a:rPr lang="en-US" sz="2133" b="1" dirty="0"/>
              <a:t>Constant criticizing</a:t>
            </a:r>
          </a:p>
          <a:p>
            <a:pPr marL="0" indent="0">
              <a:buClr>
                <a:srgbClr val="9D91EE"/>
              </a:buClr>
              <a:buNone/>
            </a:pPr>
            <a:endParaRPr lang="en-US" sz="2133" b="1" dirty="0">
              <a:solidFill>
                <a:srgbClr val="210635"/>
              </a:solidFill>
            </a:endParaRPr>
          </a:p>
        </p:txBody>
      </p:sp>
      <p:sp>
        <p:nvSpPr>
          <p:cNvPr id="288" name="Google Shape;288;p20"/>
          <p:cNvSpPr txBox="1">
            <a:spLocks noGrp="1"/>
          </p:cNvSpPr>
          <p:nvPr>
            <p:ph type="body" idx="3"/>
          </p:nvPr>
        </p:nvSpPr>
        <p:spPr>
          <a:xfrm>
            <a:off x="6712240" y="777512"/>
            <a:ext cx="3081999" cy="5958568"/>
          </a:xfrm>
          <a:prstGeom prst="rect">
            <a:avLst/>
          </a:prstGeom>
        </p:spPr>
        <p:txBody>
          <a:bodyPr spcFirstLastPara="1" vert="horz" wrap="square" lIns="0" tIns="0" rIns="0" bIns="0" rtlCol="0" anchor="t" anchorCtr="0">
            <a:noAutofit/>
          </a:bodyPr>
          <a:lstStyle/>
          <a:p>
            <a:pPr marL="0" indent="0">
              <a:buClr>
                <a:srgbClr val="9D91EE"/>
              </a:buClr>
              <a:buNone/>
            </a:pPr>
            <a:r>
              <a:rPr lang="en-US" sz="2133" b="1" dirty="0">
                <a:solidFill>
                  <a:srgbClr val="FFFF00"/>
                </a:solidFill>
                <a:effectLst>
                  <a:outerShdw blurRad="38100" dist="38100" dir="2700000" algn="tl">
                    <a:srgbClr val="000000">
                      <a:alpha val="43137"/>
                    </a:srgbClr>
                  </a:outerShdw>
                </a:effectLst>
              </a:rPr>
              <a:t>SEXUAL</a:t>
            </a:r>
          </a:p>
          <a:p>
            <a:pPr marL="380990" indent="-380990">
              <a:buClr>
                <a:srgbClr val="9D91EE"/>
              </a:buClr>
            </a:pPr>
            <a:r>
              <a:rPr lang="en-US" sz="1867" b="1" dirty="0"/>
              <a:t>Unwanted touching</a:t>
            </a:r>
          </a:p>
          <a:p>
            <a:pPr marL="380990" indent="-380990">
              <a:buClr>
                <a:srgbClr val="9D91EE"/>
              </a:buClr>
            </a:pPr>
            <a:r>
              <a:rPr lang="en-US" sz="1867" b="1" dirty="0"/>
              <a:t>Forced sex</a:t>
            </a:r>
          </a:p>
          <a:p>
            <a:pPr marL="380990" indent="-380990">
              <a:buClr>
                <a:srgbClr val="9D91EE"/>
              </a:buClr>
            </a:pPr>
            <a:r>
              <a:rPr lang="en-US" sz="1867" b="1" dirty="0"/>
              <a:t>Multiple partners/objects</a:t>
            </a:r>
          </a:p>
          <a:p>
            <a:pPr marL="0" indent="0">
              <a:buClr>
                <a:srgbClr val="9D91EE"/>
              </a:buClr>
              <a:buNone/>
            </a:pPr>
            <a:endParaRPr lang="en-US" sz="2133" b="1" dirty="0">
              <a:solidFill>
                <a:srgbClr val="210635"/>
              </a:solidFill>
            </a:endParaRPr>
          </a:p>
          <a:p>
            <a:pPr marL="0" indent="0">
              <a:buClr>
                <a:srgbClr val="9D91EE"/>
              </a:buClr>
              <a:buNone/>
            </a:pPr>
            <a:r>
              <a:rPr lang="en-US" sz="2133" b="1" dirty="0">
                <a:solidFill>
                  <a:srgbClr val="FFFF00"/>
                </a:solidFill>
                <a:effectLst>
                  <a:outerShdw blurRad="38100" dist="38100" dir="2700000" algn="tl">
                    <a:srgbClr val="000000">
                      <a:alpha val="43137"/>
                    </a:srgbClr>
                  </a:outerShdw>
                </a:effectLst>
              </a:rPr>
              <a:t>INTIMIDATION</a:t>
            </a:r>
          </a:p>
          <a:p>
            <a:pPr marL="380990" indent="-380990">
              <a:buClr>
                <a:srgbClr val="9D91EE"/>
              </a:buClr>
            </a:pPr>
            <a:r>
              <a:rPr lang="en-US" sz="1867" b="1" dirty="0"/>
              <a:t>Using looks, actions and loud voice to control</a:t>
            </a:r>
          </a:p>
          <a:p>
            <a:pPr marL="380990" indent="-380990">
              <a:buClr>
                <a:srgbClr val="9D91EE"/>
              </a:buClr>
            </a:pPr>
            <a:r>
              <a:rPr lang="en-US" sz="1867" b="1" dirty="0"/>
              <a:t>Threats of physical harm</a:t>
            </a:r>
          </a:p>
          <a:p>
            <a:pPr marL="0" indent="0">
              <a:buClr>
                <a:srgbClr val="9D91EE"/>
              </a:buClr>
              <a:buNone/>
            </a:pPr>
            <a:endParaRPr lang="en-US" sz="2133" b="1" dirty="0">
              <a:solidFill>
                <a:srgbClr val="210635"/>
              </a:solidFill>
            </a:endParaRPr>
          </a:p>
          <a:p>
            <a:pPr marL="0" indent="0">
              <a:buClr>
                <a:srgbClr val="9D91EE"/>
              </a:buClr>
              <a:buNone/>
            </a:pPr>
            <a:r>
              <a:rPr lang="en-US" b="1" dirty="0">
                <a:solidFill>
                  <a:srgbClr val="FFFF00"/>
                </a:solidFill>
              </a:rPr>
              <a:t>Stalking</a:t>
            </a:r>
          </a:p>
          <a:p>
            <a:pPr indent="-228600">
              <a:buFont typeface="Arial" panose="020B0604020202020204" pitchFamily="34" charset="0"/>
              <a:buChar char="•"/>
            </a:pPr>
            <a:r>
              <a:rPr lang="en-US" sz="1800" b="1" dirty="0"/>
              <a:t>Unwanted texts, calls</a:t>
            </a:r>
          </a:p>
          <a:p>
            <a:pPr indent="-228600">
              <a:buFont typeface="Arial" panose="020B0604020202020204" pitchFamily="34" charset="0"/>
              <a:buChar char="•"/>
            </a:pPr>
            <a:r>
              <a:rPr lang="en-US" sz="1800" b="1" dirty="0"/>
              <a:t>Unwanted flowers, gifts, cards</a:t>
            </a:r>
          </a:p>
          <a:p>
            <a:pPr indent="-228600">
              <a:buFont typeface="Arial" panose="020B0604020202020204" pitchFamily="34" charset="0"/>
              <a:buChar char="•"/>
            </a:pPr>
            <a:r>
              <a:rPr lang="en-US" sz="1800" b="1" dirty="0"/>
              <a:t>Monitoring behavior through mutual friends</a:t>
            </a:r>
          </a:p>
          <a:p>
            <a:pPr marL="342900" indent="-342900">
              <a:buClr>
                <a:srgbClr val="9D91EE"/>
              </a:buClr>
            </a:pPr>
            <a:endParaRPr lang="en-US" sz="2133" b="1" dirty="0">
              <a:solidFill>
                <a:srgbClr val="FFFF00"/>
              </a:solidFill>
            </a:endParaRPr>
          </a:p>
          <a:p>
            <a:pPr marL="0" indent="0">
              <a:spcBef>
                <a:spcPts val="1067"/>
              </a:spcBef>
              <a:spcAft>
                <a:spcPts val="1067"/>
              </a:spcAft>
              <a:buNone/>
            </a:pPr>
            <a:endParaRPr dirty="0"/>
          </a:p>
        </p:txBody>
      </p:sp>
      <p:sp>
        <p:nvSpPr>
          <p:cNvPr id="289" name="Google Shape;289;p20"/>
          <p:cNvSpPr txBox="1">
            <a:spLocks noGrp="1"/>
          </p:cNvSpPr>
          <p:nvPr>
            <p:ph type="sldNum" idx="12"/>
          </p:nvPr>
        </p:nvSpPr>
        <p:spPr>
          <a:prstGeom prst="rect">
            <a:avLst/>
          </a:prstGeom>
        </p:spPr>
        <p:txBody>
          <a:bodyPr spcFirstLastPara="1" vert="horz" wrap="square" lIns="0" tIns="0" rIns="0" bIns="0" rtlCol="0" anchor="ctr" anchorCtr="0">
            <a:noAutofit/>
          </a:bodyPr>
          <a:lstStyle/>
          <a:p>
            <a:pPr algn="r"/>
            <a:fld id="{00000000-1234-1234-1234-123412341234}" type="slidenum">
              <a:rPr lang="en"/>
              <a:pPr algn="r"/>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8">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7">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8">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8">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8">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8">
                                            <p:txEl>
                                              <p:pRg st="10" end="1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8">
                                            <p:txEl>
                                              <p:pRg st="11" end="1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8">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6">
                                            <p:txEl>
                                              <p:pRg st="11" end="1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6">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7">
                                            <p:txEl>
                                              <p:pRg st="11" end="11"/>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7">
                                            <p:txEl>
                                              <p:pRg st="12" end="1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Google Shape;273;p19"/>
          <p:cNvSpPr txBox="1">
            <a:spLocks noGrp="1"/>
          </p:cNvSpPr>
          <p:nvPr>
            <p:ph type="title"/>
          </p:nvPr>
        </p:nvSpPr>
        <p:spPr>
          <a:xfrm>
            <a:off x="1038800" y="554149"/>
            <a:ext cx="8014000" cy="528400"/>
          </a:xfrm>
          <a:prstGeom prst="rect">
            <a:avLst/>
          </a:prstGeom>
        </p:spPr>
        <p:txBody>
          <a:bodyPr spcFirstLastPara="1" vert="horz" wrap="square" lIns="0" tIns="0" rIns="0" bIns="0" rtlCol="0" anchor="ctr" anchorCtr="0">
            <a:noAutofit/>
          </a:bodyPr>
          <a:lstStyle/>
          <a:p>
            <a:r>
              <a:rPr lang="en" dirty="0">
                <a:solidFill>
                  <a:schemeClr val="tx1"/>
                </a:solidFill>
                <a:latin typeface="Catamaran Thin" panose="020B0604020202020204" charset="0"/>
                <a:cs typeface="Catamaran Thin" panose="020B0604020202020204" charset="0"/>
              </a:rPr>
              <a:t>TYPES OF ABUSE </a:t>
            </a:r>
            <a:r>
              <a:rPr lang="en" dirty="0"/>
              <a:t>cont.</a:t>
            </a:r>
            <a:endParaRPr dirty="0"/>
          </a:p>
        </p:txBody>
      </p:sp>
      <p:sp>
        <p:nvSpPr>
          <p:cNvPr id="272" name="Google Shape;272;p19"/>
          <p:cNvSpPr txBox="1">
            <a:spLocks noGrp="1"/>
          </p:cNvSpPr>
          <p:nvPr>
            <p:ph type="body" idx="1"/>
          </p:nvPr>
        </p:nvSpPr>
        <p:spPr>
          <a:xfrm>
            <a:off x="817266" y="1245183"/>
            <a:ext cx="4367684" cy="4010800"/>
          </a:xfrm>
          <a:prstGeom prst="rect">
            <a:avLst/>
          </a:prstGeom>
        </p:spPr>
        <p:txBody>
          <a:bodyPr spcFirstLastPara="1" vert="horz" wrap="square" lIns="0" tIns="0" rIns="0" bIns="0" rtlCol="0" anchor="t" anchorCtr="0">
            <a:noAutofit/>
          </a:bodyPr>
          <a:lstStyle/>
          <a:p>
            <a:pPr marL="0" indent="0">
              <a:buNone/>
            </a:pPr>
            <a:r>
              <a:rPr lang="en" b="1" dirty="0">
                <a:solidFill>
                  <a:srgbClr val="FFFF00"/>
                </a:solidFill>
                <a:effectLst>
                  <a:outerShdw blurRad="38100" dist="38100" dir="2700000" algn="tl">
                    <a:srgbClr val="000000">
                      <a:alpha val="43137"/>
                    </a:srgbClr>
                  </a:outerShdw>
                </a:effectLst>
              </a:rPr>
              <a:t>Spiritual</a:t>
            </a:r>
            <a:endParaRPr b="1" dirty="0">
              <a:solidFill>
                <a:srgbClr val="FFFF00"/>
              </a:solidFill>
              <a:effectLst>
                <a:outerShdw blurRad="38100" dist="38100" dir="2700000" algn="tl">
                  <a:srgbClr val="000000">
                    <a:alpha val="43137"/>
                  </a:srgbClr>
                </a:outerShdw>
              </a:effectLst>
            </a:endParaRPr>
          </a:p>
          <a:p>
            <a:pPr marL="380990" indent="-380990">
              <a:spcBef>
                <a:spcPts val="1067"/>
              </a:spcBef>
              <a:spcAft>
                <a:spcPts val="1067"/>
              </a:spcAft>
            </a:pPr>
            <a:r>
              <a:rPr lang="en-US" sz="2000" b="1" dirty="0">
                <a:latin typeface="Catamaran Thin" panose="020B0604020202020204" charset="0"/>
                <a:cs typeface="Catamaran Thin" panose="020B0604020202020204" charset="0"/>
              </a:rPr>
              <a:t>Isolates from religious community</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Interfering with spiritual practices</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Criticizing beliefs, practices, traditions</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Using faith/beliefs as a means of manipulation</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Insisting they follow abuser’s religious practices</a:t>
            </a:r>
          </a:p>
          <a:p>
            <a:pPr marL="0" indent="0">
              <a:spcBef>
                <a:spcPts val="1067"/>
              </a:spcBef>
              <a:spcAft>
                <a:spcPts val="1067"/>
              </a:spcAft>
              <a:buNone/>
            </a:pPr>
            <a:endParaRPr lang="en-US" dirty="0"/>
          </a:p>
        </p:txBody>
      </p:sp>
      <p:sp>
        <p:nvSpPr>
          <p:cNvPr id="274" name="Google Shape;274;p19"/>
          <p:cNvSpPr txBox="1">
            <a:spLocks noGrp="1"/>
          </p:cNvSpPr>
          <p:nvPr>
            <p:ph type="body" idx="2"/>
          </p:nvPr>
        </p:nvSpPr>
        <p:spPr>
          <a:xfrm>
            <a:off x="5446378" y="1245183"/>
            <a:ext cx="4367684" cy="4010800"/>
          </a:xfrm>
          <a:prstGeom prst="rect">
            <a:avLst/>
          </a:prstGeom>
        </p:spPr>
        <p:txBody>
          <a:bodyPr spcFirstLastPara="1" vert="horz" wrap="square" lIns="0" tIns="0" rIns="0" bIns="0" rtlCol="0" anchor="t" anchorCtr="0">
            <a:noAutofit/>
          </a:bodyPr>
          <a:lstStyle/>
          <a:p>
            <a:pPr marL="0" indent="0">
              <a:buNone/>
            </a:pPr>
            <a:r>
              <a:rPr lang="en" b="1" dirty="0">
                <a:solidFill>
                  <a:srgbClr val="FFFF00"/>
                </a:solidFill>
                <a:effectLst>
                  <a:outerShdw blurRad="38100" dist="38100" dir="2700000" algn="tl">
                    <a:srgbClr val="000000">
                      <a:alpha val="43137"/>
                    </a:srgbClr>
                  </a:outerShdw>
                </a:effectLst>
              </a:rPr>
              <a:t>Systems</a:t>
            </a:r>
            <a:endParaRPr b="1" dirty="0">
              <a:solidFill>
                <a:srgbClr val="FFFF00"/>
              </a:solidFill>
              <a:effectLst>
                <a:outerShdw blurRad="38100" dist="38100" dir="2700000" algn="tl">
                  <a:srgbClr val="000000">
                    <a:alpha val="43137"/>
                  </a:srgbClr>
                </a:outerShdw>
              </a:effectLst>
            </a:endParaRPr>
          </a:p>
          <a:p>
            <a:pPr marL="0" indent="0">
              <a:spcBef>
                <a:spcPts val="1067"/>
              </a:spcBef>
              <a:spcAft>
                <a:spcPts val="1067"/>
              </a:spcAft>
              <a:buNone/>
            </a:pPr>
            <a:r>
              <a:rPr lang="en-US" sz="1867" b="1" dirty="0">
                <a:latin typeface="Catamaran" panose="020B0604020202020204" charset="0"/>
                <a:cs typeface="Catamaran" panose="020B0604020202020204" charset="0"/>
              </a:rPr>
              <a:t>(</a:t>
            </a:r>
            <a:r>
              <a:rPr lang="en-US" sz="1867" b="1" dirty="0">
                <a:latin typeface="Catamaran Thin" panose="020B0604020202020204" charset="0"/>
                <a:cs typeface="Catamaran Thin" panose="020B0604020202020204" charset="0"/>
              </a:rPr>
              <a:t>Using social systems to control partner through ACTIONS or THREATS of action)</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Getting unjustified PFA</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Using mental health diagnosis </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Reporting to CYF, DPW, etc.</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Threatening deportation</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Taking passport</a:t>
            </a:r>
          </a:p>
          <a:p>
            <a:pPr marL="380990" indent="-380990">
              <a:spcBef>
                <a:spcPts val="1067"/>
              </a:spcBef>
              <a:spcAft>
                <a:spcPts val="1067"/>
              </a:spcAft>
            </a:pPr>
            <a:r>
              <a:rPr lang="en-US" sz="2000" b="1" dirty="0">
                <a:latin typeface="Catamaran Thin" panose="020B0604020202020204" charset="0"/>
                <a:cs typeface="Catamaran Thin" panose="020B0604020202020204" charset="0"/>
              </a:rPr>
              <a:t>Custody of children</a:t>
            </a:r>
            <a:endParaRPr sz="2000" b="1" dirty="0">
              <a:latin typeface="Catamaran Thin" panose="020B0604020202020204" charset="0"/>
              <a:cs typeface="Catamaran Thin" panose="020B0604020202020204" charset="0"/>
            </a:endParaRPr>
          </a:p>
        </p:txBody>
      </p:sp>
      <p:sp>
        <p:nvSpPr>
          <p:cNvPr id="275" name="Google Shape;275;p19"/>
          <p:cNvSpPr txBox="1">
            <a:spLocks noGrp="1"/>
          </p:cNvSpPr>
          <p:nvPr>
            <p:ph type="sldNum" idx="12"/>
          </p:nvPr>
        </p:nvSpPr>
        <p:spPr>
          <a:prstGeom prst="rect">
            <a:avLst/>
          </a:prstGeom>
        </p:spPr>
        <p:txBody>
          <a:bodyPr spcFirstLastPara="1" vert="horz" wrap="square" lIns="0" tIns="0" rIns="0" bIns="0" rtlCol="0" anchor="ctr" anchorCtr="0">
            <a:noAutofit/>
          </a:bodyPr>
          <a:lstStyle/>
          <a:p>
            <a:pPr algn="r"/>
            <a:fld id="{00000000-1234-1234-1234-123412341234}" type="slidenum">
              <a:rPr lang="en"/>
              <a:pPr algn="r"/>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87C328-BD94-489C-A54C-3A29DE311D76}"/>
              </a:ext>
            </a:extLst>
          </p:cNvPr>
          <p:cNvSpPr>
            <a:spLocks noGrp="1"/>
          </p:cNvSpPr>
          <p:nvPr>
            <p:ph type="title"/>
          </p:nvPr>
        </p:nvSpPr>
        <p:spPr>
          <a:xfrm>
            <a:off x="1381760" y="22790"/>
            <a:ext cx="8610600" cy="1293028"/>
          </a:xfrm>
        </p:spPr>
        <p:txBody>
          <a:bodyPr vert="horz" lIns="91440" tIns="45720" rIns="91440" bIns="45720" rtlCol="0" anchor="ctr">
            <a:normAutofit/>
          </a:bodyPr>
          <a:lstStyle/>
          <a:p>
            <a:pPr algn="r"/>
            <a:r>
              <a:rPr lang="en-US" sz="4000" dirty="0"/>
              <a:t>Physical Abuse</a:t>
            </a:r>
          </a:p>
        </p:txBody>
      </p:sp>
      <p:pic>
        <p:nvPicPr>
          <p:cNvPr id="3076" name="Picture 4" descr="physical abuse warning signs">
            <a:extLst>
              <a:ext uri="{FF2B5EF4-FFF2-40B4-BE49-F238E27FC236}">
                <a16:creationId xmlns:a16="http://schemas.microsoft.com/office/drawing/2014/main" id="{915547FB-3F46-46B8-824D-67036ACB6652}"/>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23432" r="23432"/>
          <a:stretch/>
        </p:blipFill>
        <p:spPr bwMode="auto">
          <a:xfrm>
            <a:off x="8016346" y="1739419"/>
            <a:ext cx="3200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BDFD940-85AC-4CCA-8FFA-85B323CB4684}"/>
              </a:ext>
            </a:extLst>
          </p:cNvPr>
          <p:cNvSpPr>
            <a:spLocks noGrp="1"/>
          </p:cNvSpPr>
          <p:nvPr>
            <p:ph type="body" sz="half" idx="2"/>
          </p:nvPr>
        </p:nvSpPr>
        <p:spPr>
          <a:xfrm>
            <a:off x="677333" y="1309036"/>
            <a:ext cx="5816600" cy="4909649"/>
          </a:xfrm>
        </p:spPr>
        <p:txBody>
          <a:bodyPr vert="horz" lIns="91440" tIns="45720" rIns="91440" bIns="45720" numCol="2" rtlCol="0">
            <a:normAutofit/>
          </a:bodyPr>
          <a:lstStyle/>
          <a:p>
            <a:r>
              <a:rPr lang="en-US" sz="3600" b="1" i="1" dirty="0">
                <a:solidFill>
                  <a:srgbClr val="FFC000"/>
                </a:solidFill>
              </a:rPr>
              <a:t>Examples include:</a:t>
            </a:r>
          </a:p>
          <a:p>
            <a:pPr indent="-228600">
              <a:buFont typeface="Arial" panose="020B0604020202020204" pitchFamily="34" charset="0"/>
              <a:buChar char="•"/>
            </a:pPr>
            <a:r>
              <a:rPr lang="en-US" sz="3600" dirty="0"/>
              <a:t>Hitting</a:t>
            </a:r>
          </a:p>
          <a:p>
            <a:pPr indent="-228600">
              <a:buFont typeface="Arial" panose="020B0604020202020204" pitchFamily="34" charset="0"/>
              <a:buChar char="•"/>
            </a:pPr>
            <a:r>
              <a:rPr lang="en-US" sz="3600" dirty="0"/>
              <a:t>Punching</a:t>
            </a:r>
          </a:p>
          <a:p>
            <a:pPr indent="-228600">
              <a:buFont typeface="Arial" panose="020B0604020202020204" pitchFamily="34" charset="0"/>
              <a:buChar char="•"/>
            </a:pPr>
            <a:r>
              <a:rPr lang="en-US" sz="3600" dirty="0"/>
              <a:t>Hair pulling</a:t>
            </a:r>
          </a:p>
          <a:p>
            <a:pPr indent="-228600">
              <a:buFont typeface="Arial" panose="020B0604020202020204" pitchFamily="34" charset="0"/>
              <a:buChar char="•"/>
            </a:pPr>
            <a:r>
              <a:rPr lang="en-US" sz="3600" dirty="0"/>
              <a:t>Biting</a:t>
            </a:r>
          </a:p>
          <a:p>
            <a:pPr indent="-228600">
              <a:buFont typeface="Arial" panose="020B0604020202020204" pitchFamily="34" charset="0"/>
              <a:buChar char="•"/>
            </a:pPr>
            <a:endParaRPr lang="en-US" sz="3600" dirty="0"/>
          </a:p>
          <a:p>
            <a:pPr indent="-228600">
              <a:buFont typeface="Arial" panose="020B0604020202020204" pitchFamily="34" charset="0"/>
              <a:buChar char="•"/>
            </a:pPr>
            <a:endParaRPr lang="en-US" sz="3600" dirty="0"/>
          </a:p>
          <a:p>
            <a:pPr indent="-228600">
              <a:buFont typeface="Arial" panose="020B0604020202020204" pitchFamily="34" charset="0"/>
              <a:buChar char="•"/>
            </a:pPr>
            <a:r>
              <a:rPr lang="en-US" sz="3600" dirty="0"/>
              <a:t>Shoving</a:t>
            </a:r>
          </a:p>
          <a:p>
            <a:pPr indent="-228600">
              <a:buFont typeface="Arial" panose="020B0604020202020204" pitchFamily="34" charset="0"/>
              <a:buChar char="•"/>
            </a:pPr>
            <a:r>
              <a:rPr lang="en-US" sz="3600" dirty="0"/>
              <a:t>Kicking</a:t>
            </a:r>
          </a:p>
          <a:p>
            <a:pPr indent="-228600">
              <a:buFont typeface="Arial" panose="020B0604020202020204" pitchFamily="34" charset="0"/>
              <a:buChar char="•"/>
            </a:pPr>
            <a:r>
              <a:rPr lang="en-US" sz="3600" dirty="0"/>
              <a:t>Choking</a:t>
            </a:r>
          </a:p>
          <a:p>
            <a:pPr indent="-228600">
              <a:buFont typeface="Arial" panose="020B0604020202020204" pitchFamily="34" charset="0"/>
              <a:buChar char="•"/>
            </a:pPr>
            <a:r>
              <a:rPr lang="en-US" sz="3600" dirty="0"/>
              <a:t>Scratching</a:t>
            </a:r>
          </a:p>
        </p:txBody>
      </p:sp>
      <p:sp>
        <p:nvSpPr>
          <p:cNvPr id="6" name="TextBox 5">
            <a:extLst>
              <a:ext uri="{FF2B5EF4-FFF2-40B4-BE49-F238E27FC236}">
                <a16:creationId xmlns:a16="http://schemas.microsoft.com/office/drawing/2014/main" id="{0243B01C-753C-4EEA-9D6B-3A0848AF8190}"/>
              </a:ext>
            </a:extLst>
          </p:cNvPr>
          <p:cNvSpPr txBox="1"/>
          <p:nvPr/>
        </p:nvSpPr>
        <p:spPr>
          <a:xfrm>
            <a:off x="841242" y="6404153"/>
            <a:ext cx="10509516" cy="369332"/>
          </a:xfrm>
          <a:prstGeom prst="rect">
            <a:avLst/>
          </a:prstGeom>
          <a:noFill/>
        </p:spPr>
        <p:txBody>
          <a:bodyPr wrap="square" rtlCol="0" anchor="ctr">
            <a:spAutoFit/>
          </a:bodyPr>
          <a:lstStyle/>
          <a:p>
            <a:pPr algn="ctr">
              <a:spcAft>
                <a:spcPts val="600"/>
              </a:spcAft>
            </a:pP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26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87C328-BD94-489C-A54C-3A29DE311D76}"/>
              </a:ext>
            </a:extLst>
          </p:cNvPr>
          <p:cNvSpPr>
            <a:spLocks noGrp="1"/>
          </p:cNvSpPr>
          <p:nvPr>
            <p:ph type="title"/>
          </p:nvPr>
        </p:nvSpPr>
        <p:spPr>
          <a:xfrm>
            <a:off x="1895722" y="-7199"/>
            <a:ext cx="6257291" cy="1293028"/>
          </a:xfrm>
        </p:spPr>
        <p:txBody>
          <a:bodyPr vert="horz" lIns="91440" tIns="45720" rIns="91440" bIns="45720" rtlCol="0" anchor="ctr">
            <a:normAutofit/>
          </a:bodyPr>
          <a:lstStyle/>
          <a:p>
            <a:pPr algn="r"/>
            <a:r>
              <a:rPr lang="en-US" sz="4000" dirty="0"/>
              <a:t>Verbal Abuse</a:t>
            </a:r>
          </a:p>
        </p:txBody>
      </p:sp>
      <p:pic>
        <p:nvPicPr>
          <p:cNvPr id="4098" name="Picture 2" descr="verbal_abuse_by_wiggle777-d36tkyf">
            <a:extLst>
              <a:ext uri="{FF2B5EF4-FFF2-40B4-BE49-F238E27FC236}">
                <a16:creationId xmlns:a16="http://schemas.microsoft.com/office/drawing/2014/main" id="{50E4C287-6109-496C-A1A2-69D678C7C19D}"/>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869" r="869"/>
          <a:stretch/>
        </p:blipFill>
        <p:spPr bwMode="auto">
          <a:xfrm>
            <a:off x="8371840" y="1646685"/>
            <a:ext cx="3200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9BDFD940-85AC-4CCA-8FFA-85B323CB4684}"/>
              </a:ext>
            </a:extLst>
          </p:cNvPr>
          <p:cNvSpPr>
            <a:spLocks noGrp="1"/>
          </p:cNvSpPr>
          <p:nvPr>
            <p:ph type="body" sz="half" idx="2"/>
          </p:nvPr>
        </p:nvSpPr>
        <p:spPr>
          <a:xfrm>
            <a:off x="619760" y="2194560"/>
            <a:ext cx="6257290" cy="4024125"/>
          </a:xfrm>
        </p:spPr>
        <p:txBody>
          <a:bodyPr vert="horz" lIns="91440" tIns="45720" rIns="91440" bIns="45720" numCol="2" rtlCol="0">
            <a:normAutofit/>
          </a:bodyPr>
          <a:lstStyle/>
          <a:p>
            <a:r>
              <a:rPr lang="en-US" sz="3600" b="1" i="1" dirty="0">
                <a:solidFill>
                  <a:srgbClr val="FFC000"/>
                </a:solidFill>
              </a:rPr>
              <a:t>Examples include</a:t>
            </a:r>
            <a:r>
              <a:rPr lang="en-US" sz="3600" i="1" dirty="0">
                <a:solidFill>
                  <a:srgbClr val="FFC000"/>
                </a:solidFill>
              </a:rPr>
              <a:t>:</a:t>
            </a:r>
          </a:p>
          <a:p>
            <a:pPr indent="-228600">
              <a:buFont typeface="Arial" panose="020B0604020202020204" pitchFamily="34" charset="0"/>
              <a:buChar char="•"/>
            </a:pPr>
            <a:r>
              <a:rPr lang="en-US" sz="3600" dirty="0"/>
              <a:t>Threats</a:t>
            </a:r>
          </a:p>
          <a:p>
            <a:pPr indent="-228600">
              <a:buFont typeface="Arial" panose="020B0604020202020204" pitchFamily="34" charset="0"/>
              <a:buChar char="•"/>
            </a:pPr>
            <a:r>
              <a:rPr lang="en-US" sz="3600" dirty="0"/>
              <a:t>Yelling</a:t>
            </a:r>
          </a:p>
          <a:p>
            <a:pPr indent="-228600">
              <a:buFont typeface="Arial" panose="020B0604020202020204" pitchFamily="34" charset="0"/>
              <a:buChar char="•"/>
            </a:pPr>
            <a:r>
              <a:rPr lang="en-US" sz="3600" dirty="0"/>
              <a:t>Cursing</a:t>
            </a:r>
          </a:p>
          <a:p>
            <a:pPr indent="-228600">
              <a:buFont typeface="Arial" panose="020B0604020202020204" pitchFamily="34" charset="0"/>
              <a:buChar char="•"/>
            </a:pPr>
            <a:r>
              <a:rPr lang="en-US" sz="3600" dirty="0"/>
              <a:t>Put downs</a:t>
            </a:r>
          </a:p>
          <a:p>
            <a:pPr indent="-228600">
              <a:buFont typeface="Arial" panose="020B0604020202020204" pitchFamily="34" charset="0"/>
              <a:buChar char="•"/>
            </a:pPr>
            <a:r>
              <a:rPr lang="en-US" sz="3600" dirty="0"/>
              <a:t>Criticizing</a:t>
            </a:r>
          </a:p>
          <a:p>
            <a:pPr indent="-228600">
              <a:buFont typeface="Arial" panose="020B0604020202020204" pitchFamily="34" charset="0"/>
              <a:buChar char="•"/>
            </a:pPr>
            <a:r>
              <a:rPr lang="en-US" sz="3600" dirty="0"/>
              <a:t>Belittling</a:t>
            </a:r>
          </a:p>
          <a:p>
            <a:pPr indent="-228600">
              <a:buFont typeface="Arial" panose="020B0604020202020204" pitchFamily="34" charset="0"/>
              <a:buChar char="•"/>
            </a:pPr>
            <a:r>
              <a:rPr lang="en-US" sz="3600" dirty="0"/>
              <a:t>Calling names</a:t>
            </a:r>
          </a:p>
          <a:p>
            <a:pPr indent="-228600">
              <a:buFont typeface="Arial" panose="020B0604020202020204" pitchFamily="34" charset="0"/>
              <a:buChar char="•"/>
            </a:pPr>
            <a:r>
              <a:rPr lang="en-US" sz="3600" dirty="0"/>
              <a:t>Degrading</a:t>
            </a:r>
          </a:p>
          <a:p>
            <a:pPr indent="-228600">
              <a:buFont typeface="Arial" panose="020B0604020202020204" pitchFamily="34" charset="0"/>
              <a:buChar char="•"/>
            </a:pPr>
            <a:r>
              <a:rPr lang="en-US" sz="3600" dirty="0"/>
              <a:t>Insulting</a:t>
            </a:r>
          </a:p>
        </p:txBody>
      </p:sp>
      <p:sp>
        <p:nvSpPr>
          <p:cNvPr id="6" name="TextBox 5">
            <a:extLst>
              <a:ext uri="{FF2B5EF4-FFF2-40B4-BE49-F238E27FC236}">
                <a16:creationId xmlns:a16="http://schemas.microsoft.com/office/drawing/2014/main" id="{711CF401-02DB-4228-AFE1-B1D78815F64C}"/>
              </a:ext>
            </a:extLst>
          </p:cNvPr>
          <p:cNvSpPr txBox="1"/>
          <p:nvPr/>
        </p:nvSpPr>
        <p:spPr>
          <a:xfrm>
            <a:off x="841242" y="6404153"/>
            <a:ext cx="10509516" cy="369332"/>
          </a:xfrm>
          <a:prstGeom prst="rect">
            <a:avLst/>
          </a:prstGeom>
          <a:noFill/>
        </p:spPr>
        <p:txBody>
          <a:bodyPr wrap="square" rtlCol="0" anchor="ctr">
            <a:spAutoFit/>
          </a:bodyPr>
          <a:lstStyle/>
          <a:p>
            <a:pPr algn="ctr">
              <a:spcAft>
                <a:spcPts val="600"/>
              </a:spcAft>
            </a:pPr>
            <a:r>
              <a:rPr lang="en-US" dirty="0">
                <a:latin typeface="Cambria" panose="02040503050406030204" pitchFamily="18" charset="0"/>
                <a:ea typeface="Cambria" panose="02040503050406030204" pitchFamily="18" charset="0"/>
              </a:rPr>
              <a:t>WC&amp;S 24/7 Hotline: 412-687-8005   |   </a:t>
            </a:r>
            <a:r>
              <a:rPr lang="en-US" dirty="0" err="1">
                <a:latin typeface="Cambria" panose="02040503050406030204" pitchFamily="18" charset="0"/>
                <a:ea typeface="Cambria" panose="02040503050406030204" pitchFamily="18" charset="0"/>
              </a:rPr>
              <a:t>Textline</a:t>
            </a:r>
            <a:r>
              <a:rPr lang="en-US" dirty="0">
                <a:latin typeface="Cambria" panose="02040503050406030204" pitchFamily="18" charset="0"/>
                <a:ea typeface="Cambria" panose="02040503050406030204" pitchFamily="18" charset="0"/>
              </a:rPr>
              <a:t>: 412-744-8445 (9 am-9 pm, daily)</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87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188</TotalTime>
  <Words>2768</Words>
  <Application>Microsoft Office PowerPoint</Application>
  <PresentationFormat>Widescreen</PresentationFormat>
  <Paragraphs>387</Paragraphs>
  <Slides>31</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Arial Rounded MT Bold</vt:lpstr>
      <vt:lpstr>Calibri</vt:lpstr>
      <vt:lpstr>Cambria</vt:lpstr>
      <vt:lpstr>Catamaran</vt:lpstr>
      <vt:lpstr>Catamaran Thin</vt:lpstr>
      <vt:lpstr>Century Gothic</vt:lpstr>
      <vt:lpstr>Courier New</vt:lpstr>
      <vt:lpstr>Poppins</vt:lpstr>
      <vt:lpstr>Segoe UI</vt:lpstr>
      <vt:lpstr>Wingdings 3</vt:lpstr>
      <vt:lpstr>Ion</vt:lpstr>
      <vt:lpstr>Women’s Center &amp; Shelter of Greater Pittsburgh IPV Homeless Provider Program</vt:lpstr>
      <vt:lpstr>Who Am I?</vt:lpstr>
      <vt:lpstr>Warning!!!</vt:lpstr>
      <vt:lpstr>What is Domestic Violence (DV)?  Intimate Partner Violence (IPV)</vt:lpstr>
      <vt:lpstr>Domestic Violence Stats: </vt:lpstr>
      <vt:lpstr>TYPES OF ABUSE</vt:lpstr>
      <vt:lpstr>TYPES OF ABUSE cont.</vt:lpstr>
      <vt:lpstr>Physical Abuse</vt:lpstr>
      <vt:lpstr>Verbal Abuse</vt:lpstr>
      <vt:lpstr>Mental/Emotional Abuse</vt:lpstr>
      <vt:lpstr>Mental/Emotional Abuse</vt:lpstr>
      <vt:lpstr>Sexual Abuse  Coercing or forcing a partner to engage in a sex act when they do not or cannot consent </vt:lpstr>
      <vt:lpstr>Digital Abuse</vt:lpstr>
      <vt:lpstr>Stalking</vt:lpstr>
      <vt:lpstr>Cycle of Violence</vt:lpstr>
      <vt:lpstr>PowerPoint Presentation</vt:lpstr>
      <vt:lpstr>Why do some victims stay in an abusive relationship?</vt:lpstr>
      <vt:lpstr>DID YOU KNOW….</vt:lpstr>
      <vt:lpstr>Domestic Violence</vt:lpstr>
      <vt:lpstr>How IPV Affects African American Women</vt:lpstr>
      <vt:lpstr>How IPV Affects African American Women</vt:lpstr>
      <vt:lpstr>TDV and Identities</vt:lpstr>
      <vt:lpstr>Domestic Violence and Veterans</vt:lpstr>
      <vt:lpstr>Domestic Violence and Veterans</vt:lpstr>
      <vt:lpstr>PowerPoint Presentation</vt:lpstr>
      <vt:lpstr>Warning Signs of an Abusive Relationship</vt:lpstr>
      <vt:lpstr>Signs and Signals of Dating Victimization</vt:lpstr>
      <vt:lpstr>Resources</vt:lpstr>
      <vt:lpstr>WCS SERVICES</vt:lpstr>
      <vt:lpstr>WE’RE HERE FOR YOU…</vt:lpstr>
      <vt:lpstr>BRIGHTSKY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Domestic Violence (DV)?  Intimate Partner Violence (IPV)</dc:title>
  <dc:creator>Matthew G</dc:creator>
  <cp:lastModifiedBy>Wever, Claire</cp:lastModifiedBy>
  <cp:revision>5</cp:revision>
  <dcterms:created xsi:type="dcterms:W3CDTF">2023-08-07T16:05:06Z</dcterms:created>
  <dcterms:modified xsi:type="dcterms:W3CDTF">2023-10-05T13:46:41Z</dcterms:modified>
</cp:coreProperties>
</file>